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81" r:id="rId4"/>
    <p:sldId id="458" r:id="rId6"/>
    <p:sldId id="455" r:id="rId7"/>
    <p:sldId id="1152" r:id="rId8"/>
    <p:sldId id="1153" r:id="rId9"/>
    <p:sldId id="1154" r:id="rId10"/>
    <p:sldId id="1155" r:id="rId11"/>
    <p:sldId id="1156" r:id="rId12"/>
    <p:sldId id="1157" r:id="rId13"/>
    <p:sldId id="1158" r:id="rId14"/>
    <p:sldId id="1159" r:id="rId15"/>
    <p:sldId id="1160" r:id="rId16"/>
    <p:sldId id="1161" r:id="rId17"/>
    <p:sldId id="1162" r:id="rId18"/>
    <p:sldId id="1163" r:id="rId19"/>
    <p:sldId id="1164" r:id="rId20"/>
    <p:sldId id="1165" r:id="rId21"/>
    <p:sldId id="1166" r:id="rId22"/>
    <p:sldId id="1167" r:id="rId23"/>
    <p:sldId id="1168" r:id="rId24"/>
    <p:sldId id="1169" r:id="rId25"/>
    <p:sldId id="1170" r:id="rId26"/>
    <p:sldId id="280" r:id="rId27"/>
  </p:sldIdLst>
  <p:sldSz cx="12192635"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04" userDrawn="1">
          <p15:clr>
            <a:srgbClr val="A4A3A4"/>
          </p15:clr>
        </p15:guide>
        <p15:guide id="2" pos="382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大众学生" initials="大"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C284B"/>
    <a:srgbClr val="0F2B51"/>
    <a:srgbClr val="0E2D5C"/>
    <a:srgbClr val="0C294E"/>
    <a:srgbClr val="0E3060"/>
    <a:srgbClr val="154068"/>
    <a:srgbClr val="0D2C54"/>
    <a:srgbClr val="142F55"/>
    <a:srgbClr val="FFF8E2"/>
    <a:srgbClr val="E2E4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504"/>
        <p:guide pos="382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gs" Target="tags/tag154.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58.xml"/><Relationship Id="rId3" Type="http://schemas.openxmlformats.org/officeDocument/2006/relationships/image" Target="../media/image1.jpeg"/><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71.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92.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2" name="组合 1"/>
          <p:cNvGrpSpPr/>
          <p:nvPr userDrawn="1"/>
        </p:nvGrpSpPr>
        <p:grpSpPr>
          <a:xfrm>
            <a:off x="0" y="0"/>
            <a:ext cx="12193270" cy="6858000"/>
            <a:chOff x="0" y="0"/>
            <a:chExt cx="19202" cy="10800"/>
          </a:xfrm>
        </p:grpSpPr>
        <p:pic>
          <p:nvPicPr>
            <p:cNvPr id="8" name="图片 7"/>
            <p:cNvPicPr>
              <a:picLocks noChangeAspect="1"/>
            </p:cNvPicPr>
            <p:nvPr userDrawn="1">
              <p:custDataLst>
                <p:tags r:id="rId2"/>
              </p:custDataLst>
            </p:nvPr>
          </p:nvPicPr>
          <p:blipFill rotWithShape="1">
            <a:blip r:embed="rId3"/>
            <a:srcRect/>
            <a:stretch>
              <a:fillRect/>
            </a:stretch>
          </p:blipFill>
          <p:spPr>
            <a:xfrm>
              <a:off x="0" y="1"/>
              <a:ext cx="19202" cy="10799"/>
            </a:xfrm>
            <a:prstGeom prst="rect">
              <a:avLst/>
            </a:prstGeom>
          </p:spPr>
        </p:pic>
        <p:sp>
          <p:nvSpPr>
            <p:cNvPr id="9" name="矩形 8"/>
            <p:cNvSpPr/>
            <p:nvPr userDrawn="1">
              <p:custDataLst>
                <p:tags r:id="rId4"/>
              </p:custDataLst>
            </p:nvPr>
          </p:nvSpPr>
          <p:spPr>
            <a:xfrm>
              <a:off x="0" y="0"/>
              <a:ext cx="19202" cy="10800"/>
            </a:xfrm>
            <a:prstGeom prst="rect">
              <a:avLst/>
            </a:prstGeom>
            <a:solidFill>
              <a:srgbClr val="0E2D5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60" y="774040"/>
            <a:ext cx="10973880" cy="5483082"/>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918" y="2484128"/>
            <a:ext cx="9800165" cy="1018853"/>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918" y="3560583"/>
            <a:ext cx="9800165" cy="471624"/>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7" name="组合 6"/>
          <p:cNvGrpSpPr/>
          <p:nvPr userDrawn="1"/>
        </p:nvGrpSpPr>
        <p:grpSpPr>
          <a:xfrm>
            <a:off x="0" y="0"/>
            <a:ext cx="12193201" cy="6858000"/>
            <a:chOff x="0" y="205"/>
            <a:chExt cx="14400" cy="8101"/>
          </a:xfrm>
        </p:grpSpPr>
        <p:pic>
          <p:nvPicPr>
            <p:cNvPr id="8" name="图片 7"/>
            <p:cNvPicPr>
              <a:picLocks noChangeAspect="1"/>
            </p:cNvPicPr>
            <p:nvPr>
              <p:custDataLst>
                <p:tags r:id="rId2"/>
              </p:custDataLst>
            </p:nvPr>
          </p:nvPicPr>
          <p:blipFill rotWithShape="1">
            <a:blip r:embed="rId3"/>
            <a:srcRect/>
            <a:stretch>
              <a:fillRect/>
            </a:stretch>
          </p:blipFill>
          <p:spPr>
            <a:xfrm>
              <a:off x="0" y="206"/>
              <a:ext cx="14400" cy="8100"/>
            </a:xfrm>
            <a:prstGeom prst="rect">
              <a:avLst/>
            </a:prstGeom>
          </p:spPr>
        </p:pic>
        <p:sp>
          <p:nvSpPr>
            <p:cNvPr id="9" name="矩形 8"/>
            <p:cNvSpPr/>
            <p:nvPr>
              <p:custDataLst>
                <p:tags r:id="rId4"/>
              </p:custDataLst>
            </p:nvPr>
          </p:nvSpPr>
          <p:spPr>
            <a:xfrm>
              <a:off x="0" y="205"/>
              <a:ext cx="14400" cy="8101"/>
            </a:xfrm>
            <a:prstGeom prst="rect">
              <a:avLst/>
            </a:prstGeom>
            <a:solidFill>
              <a:srgbClr val="0E2D52">
                <a:alpha val="8666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rotWithShape="1">
          <a:blip r:embed="rId3"/>
          <a:srcRect/>
          <a:stretch>
            <a:fillRect/>
          </a:stretch>
        </p:blipFill>
        <p:spPr>
          <a:xfrm>
            <a:off x="0" y="847"/>
            <a:ext cx="12193201" cy="6857153"/>
          </a:xfrm>
          <a:prstGeom prst="rect">
            <a:avLst/>
          </a:prstGeom>
        </p:spPr>
      </p:pic>
      <p:pic>
        <p:nvPicPr>
          <p:cNvPr id="14" name="图片 13" descr="图层 0"/>
          <p:cNvPicPr>
            <a:picLocks noChangeAspect="1"/>
          </p:cNvPicPr>
          <p:nvPr userDrawn="1"/>
        </p:nvPicPr>
        <p:blipFill>
          <a:blip r:embed="rId4">
            <a:alphaModFix amt="85000"/>
          </a:blip>
          <a:srcRect r="13355"/>
          <a:stretch>
            <a:fillRect/>
          </a:stretch>
        </p:blipFill>
        <p:spPr>
          <a:xfrm>
            <a:off x="1876398" y="847"/>
            <a:ext cx="10316802" cy="6857153"/>
          </a:xfrm>
          <a:prstGeom prst="rect">
            <a:avLst/>
          </a:prstGeom>
        </p:spPr>
      </p:pic>
      <p:sp>
        <p:nvSpPr>
          <p:cNvPr id="9" name="矩形 8"/>
          <p:cNvSpPr/>
          <p:nvPr userDrawn="1">
            <p:custDataLst>
              <p:tags r:id="rId5"/>
            </p:custDataLst>
          </p:nvPr>
        </p:nvSpPr>
        <p:spPr>
          <a:xfrm>
            <a:off x="0" y="0"/>
            <a:ext cx="12193201" cy="6858000"/>
          </a:xfrm>
          <a:prstGeom prst="rect">
            <a:avLst/>
          </a:prstGeom>
          <a:gradFill>
            <a:gsLst>
              <a:gs pos="82000">
                <a:srgbClr val="0E2D52">
                  <a:alpha val="45000"/>
                </a:srgbClr>
              </a:gs>
              <a:gs pos="47000">
                <a:srgbClr val="0E2D52">
                  <a:alpha val="85000"/>
                </a:srgbClr>
              </a:gs>
              <a:gs pos="0">
                <a:srgbClr val="0E2D52"/>
              </a:gs>
              <a:gs pos="100000">
                <a:srgbClr val="0E2D52">
                  <a:alpha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996" y="3848598"/>
            <a:ext cx="7769565" cy="76684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996" y="4615438"/>
            <a:ext cx="7769565" cy="867645"/>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835" indent="0">
              <a:buNone/>
              <a:defRPr sz="1600">
                <a:solidFill>
                  <a:schemeClr val="tx1">
                    <a:tint val="75000"/>
                  </a:schemeClr>
                </a:solidFill>
              </a:defRPr>
            </a:lvl7pPr>
            <a:lvl8pPr marL="3201035" indent="0">
              <a:buNone/>
              <a:defRPr sz="1600">
                <a:solidFill>
                  <a:schemeClr val="tx1">
                    <a:tint val="75000"/>
                  </a:schemeClr>
                </a:solidFill>
              </a:defRPr>
            </a:lvl8pPr>
            <a:lvl9pPr marL="3658235"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60" y="1501277"/>
            <a:ext cx="5177310" cy="4748644"/>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2231" y="1501277"/>
            <a:ext cx="5177310" cy="4748644"/>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60" y="1429274"/>
            <a:ext cx="5342926" cy="38162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60"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6365" y="1421802"/>
            <a:ext cx="5342926" cy="38162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6365"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60" y="1555280"/>
            <a:ext cx="5233593" cy="4608238"/>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1025" y="1555280"/>
            <a:ext cx="5227715" cy="4608238"/>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rotWithShape="1">
          <a:blip r:embed="rId3"/>
          <a:srcRect/>
          <a:stretch>
            <a:fillRect/>
          </a:stretch>
        </p:blipFill>
        <p:spPr>
          <a:xfrm>
            <a:off x="0" y="847"/>
            <a:ext cx="12193201" cy="6857153"/>
          </a:xfrm>
          <a:prstGeom prst="rect">
            <a:avLst/>
          </a:prstGeom>
        </p:spPr>
      </p:pic>
      <p:pic>
        <p:nvPicPr>
          <p:cNvPr id="14" name="图片 13" descr="图层 0"/>
          <p:cNvPicPr>
            <a:picLocks noChangeAspect="1"/>
          </p:cNvPicPr>
          <p:nvPr userDrawn="1"/>
        </p:nvPicPr>
        <p:blipFill>
          <a:blip r:embed="rId4">
            <a:alphaModFix amt="85000"/>
          </a:blip>
          <a:srcRect r="13355"/>
          <a:stretch>
            <a:fillRect/>
          </a:stretch>
        </p:blipFill>
        <p:spPr>
          <a:xfrm>
            <a:off x="1876398" y="847"/>
            <a:ext cx="10316802" cy="6857153"/>
          </a:xfrm>
          <a:prstGeom prst="rect">
            <a:avLst/>
          </a:prstGeom>
        </p:spPr>
      </p:pic>
      <p:sp>
        <p:nvSpPr>
          <p:cNvPr id="9" name="矩形 8"/>
          <p:cNvSpPr/>
          <p:nvPr userDrawn="1">
            <p:custDataLst>
              <p:tags r:id="rId5"/>
            </p:custDataLst>
          </p:nvPr>
        </p:nvSpPr>
        <p:spPr>
          <a:xfrm>
            <a:off x="0" y="0"/>
            <a:ext cx="12193201" cy="6858000"/>
          </a:xfrm>
          <a:prstGeom prst="rect">
            <a:avLst/>
          </a:prstGeom>
          <a:gradFill>
            <a:gsLst>
              <a:gs pos="82000">
                <a:srgbClr val="0E2D52">
                  <a:alpha val="45000"/>
                </a:srgbClr>
              </a:gs>
              <a:gs pos="47000">
                <a:srgbClr val="0E2D52">
                  <a:alpha val="85000"/>
                </a:srgbClr>
              </a:gs>
              <a:gs pos="0">
                <a:srgbClr val="0E2D52"/>
              </a:gs>
              <a:gs pos="100000">
                <a:srgbClr val="0E2D52">
                  <a:alpha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5808" y="914447"/>
            <a:ext cx="1044103" cy="5029459"/>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90" y="914447"/>
            <a:ext cx="9170103" cy="5029459"/>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60" y="774040"/>
            <a:ext cx="10973880" cy="5483082"/>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918" y="2484128"/>
            <a:ext cx="9800165" cy="1018853"/>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918" y="3560583"/>
            <a:ext cx="9800165" cy="471624"/>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cxnSp>
        <p:nvCxnSpPr>
          <p:cNvPr id="7" name="直接连接符 6"/>
          <p:cNvCxnSpPr/>
          <p:nvPr userDrawn="1"/>
        </p:nvCxnSpPr>
        <p:spPr>
          <a:xfrm>
            <a:off x="1007586" y="833967"/>
            <a:ext cx="1046534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123" name="Group 7"/>
          <p:cNvGrpSpPr/>
          <p:nvPr userDrawn="1"/>
        </p:nvGrpSpPr>
        <p:grpSpPr>
          <a:xfrm>
            <a:off x="431822" y="391584"/>
            <a:ext cx="520727" cy="273049"/>
            <a:chOff x="0" y="0"/>
            <a:chExt cx="1041399" cy="549275"/>
          </a:xfrm>
        </p:grpSpPr>
        <p:sp>
          <p:nvSpPr>
            <p:cNvPr id="5124" name="Freeform 16"/>
            <p:cNvSpPr/>
            <p:nvPr/>
          </p:nvSpPr>
          <p:spPr>
            <a:xfrm>
              <a:off x="0" y="0"/>
              <a:ext cx="361950" cy="549275"/>
            </a:xfrm>
            <a:custGeom>
              <a:avLst/>
              <a:gdLst/>
              <a:ahLst/>
              <a:cxnLst>
                <a:cxn ang="0">
                  <a:pos x="3619" y="83113"/>
                </a:cxn>
                <a:cxn ang="0">
                  <a:pos x="86868" y="0"/>
                </a:cxn>
                <a:cxn ang="0">
                  <a:pos x="361950" y="274637"/>
                </a:cxn>
                <a:cxn ang="0">
                  <a:pos x="86868" y="549275"/>
                </a:cxn>
                <a:cxn ang="0">
                  <a:pos x="0" y="462547"/>
                </a:cxn>
                <a:cxn ang="0">
                  <a:pos x="191833" y="271023"/>
                </a:cxn>
                <a:cxn ang="0">
                  <a:pos x="3619" y="83113"/>
                </a:cxn>
              </a:cxnLst>
              <a:pathLst>
                <a:path w="400" h="608">
                  <a:moveTo>
                    <a:pt x="4" y="92"/>
                  </a:moveTo>
                  <a:lnTo>
                    <a:pt x="96" y="0"/>
                  </a:lnTo>
                  <a:lnTo>
                    <a:pt x="400" y="304"/>
                  </a:lnTo>
                  <a:lnTo>
                    <a:pt x="96" y="608"/>
                  </a:lnTo>
                  <a:lnTo>
                    <a:pt x="0" y="512"/>
                  </a:lnTo>
                  <a:lnTo>
                    <a:pt x="212" y="300"/>
                  </a:lnTo>
                  <a:lnTo>
                    <a:pt x="4" y="92"/>
                  </a:lnTo>
                  <a:close/>
                </a:path>
              </a:pathLst>
            </a:custGeom>
            <a:solidFill>
              <a:srgbClr val="005DA2"/>
            </a:solidFill>
            <a:ln w="9525">
              <a:noFill/>
            </a:ln>
          </p:spPr>
          <p:txBody>
            <a:bodyPr/>
            <a:p>
              <a:endParaRPr lang="zh-CN" altLang="en-US" sz="2400"/>
            </a:p>
          </p:txBody>
        </p:sp>
        <p:sp>
          <p:nvSpPr>
            <p:cNvPr id="5125" name="Freeform 17"/>
            <p:cNvSpPr/>
            <p:nvPr/>
          </p:nvSpPr>
          <p:spPr>
            <a:xfrm>
              <a:off x="338137" y="0"/>
              <a:ext cx="360362" cy="549275"/>
            </a:xfrm>
            <a:custGeom>
              <a:avLst/>
              <a:gdLst/>
              <a:ahLst/>
              <a:cxnLst>
                <a:cxn ang="0">
                  <a:pos x="3612" y="83113"/>
                </a:cxn>
                <a:cxn ang="0">
                  <a:pos x="86703" y="0"/>
                </a:cxn>
                <a:cxn ang="0">
                  <a:pos x="360362" y="274637"/>
                </a:cxn>
                <a:cxn ang="0">
                  <a:pos x="86703" y="549275"/>
                </a:cxn>
                <a:cxn ang="0">
                  <a:pos x="0" y="462547"/>
                </a:cxn>
                <a:cxn ang="0">
                  <a:pos x="191470" y="271023"/>
                </a:cxn>
                <a:cxn ang="0">
                  <a:pos x="3612" y="83113"/>
                </a:cxn>
              </a:cxnLst>
              <a:pathLst>
                <a:path w="399" h="608">
                  <a:moveTo>
                    <a:pt x="4" y="92"/>
                  </a:moveTo>
                  <a:lnTo>
                    <a:pt x="96" y="0"/>
                  </a:lnTo>
                  <a:lnTo>
                    <a:pt x="399" y="304"/>
                  </a:lnTo>
                  <a:lnTo>
                    <a:pt x="96" y="608"/>
                  </a:lnTo>
                  <a:lnTo>
                    <a:pt x="0" y="512"/>
                  </a:lnTo>
                  <a:lnTo>
                    <a:pt x="212" y="300"/>
                  </a:lnTo>
                  <a:lnTo>
                    <a:pt x="4" y="92"/>
                  </a:lnTo>
                  <a:close/>
                </a:path>
              </a:pathLst>
            </a:custGeom>
            <a:solidFill>
              <a:srgbClr val="3992DB"/>
            </a:solidFill>
            <a:ln w="9525">
              <a:noFill/>
            </a:ln>
          </p:spPr>
          <p:txBody>
            <a:bodyPr/>
            <a:p>
              <a:endParaRPr lang="zh-CN" altLang="en-US" sz="2400"/>
            </a:p>
          </p:txBody>
        </p:sp>
        <p:sp>
          <p:nvSpPr>
            <p:cNvPr id="5126" name="Freeform 18"/>
            <p:cNvSpPr/>
            <p:nvPr/>
          </p:nvSpPr>
          <p:spPr>
            <a:xfrm>
              <a:off x="681037" y="0"/>
              <a:ext cx="360362" cy="549275"/>
            </a:xfrm>
            <a:custGeom>
              <a:avLst/>
              <a:gdLst/>
              <a:ahLst/>
              <a:cxnLst>
                <a:cxn ang="0">
                  <a:pos x="3612" y="83113"/>
                </a:cxn>
                <a:cxn ang="0">
                  <a:pos x="85800" y="0"/>
                </a:cxn>
                <a:cxn ang="0">
                  <a:pos x="360362" y="274637"/>
                </a:cxn>
                <a:cxn ang="0">
                  <a:pos x="85800" y="549275"/>
                </a:cxn>
                <a:cxn ang="0">
                  <a:pos x="0" y="462547"/>
                </a:cxn>
                <a:cxn ang="0">
                  <a:pos x="191470" y="271023"/>
                </a:cxn>
                <a:cxn ang="0">
                  <a:pos x="3612" y="83113"/>
                </a:cxn>
              </a:cxnLst>
              <a:pathLst>
                <a:path w="399" h="608">
                  <a:moveTo>
                    <a:pt x="4" y="92"/>
                  </a:moveTo>
                  <a:lnTo>
                    <a:pt x="95" y="0"/>
                  </a:lnTo>
                  <a:lnTo>
                    <a:pt x="399" y="304"/>
                  </a:lnTo>
                  <a:lnTo>
                    <a:pt x="95" y="608"/>
                  </a:lnTo>
                  <a:lnTo>
                    <a:pt x="0" y="512"/>
                  </a:lnTo>
                  <a:lnTo>
                    <a:pt x="212" y="300"/>
                  </a:lnTo>
                  <a:lnTo>
                    <a:pt x="4" y="92"/>
                  </a:lnTo>
                  <a:close/>
                </a:path>
              </a:pathLst>
            </a:custGeom>
            <a:solidFill>
              <a:srgbClr val="F79600"/>
            </a:solidFill>
            <a:ln w="9525">
              <a:noFill/>
            </a:ln>
          </p:spPr>
          <p:txBody>
            <a:bodyPr/>
            <a:p>
              <a:endParaRPr lang="zh-CN" altLang="en-US" sz="2400"/>
            </a:p>
          </p:txBody>
        </p:sp>
      </p:grpSp>
      <p:grpSp>
        <p:nvGrpSpPr>
          <p:cNvPr id="5127" name="组合 3"/>
          <p:cNvGrpSpPr/>
          <p:nvPr userDrawn="1"/>
        </p:nvGrpSpPr>
        <p:grpSpPr>
          <a:xfrm>
            <a:off x="6373616" y="25400"/>
            <a:ext cx="5180560" cy="804333"/>
            <a:chOff x="635" y="368"/>
            <a:chExt cx="6118" cy="950"/>
          </a:xfrm>
        </p:grpSpPr>
        <p:pic>
          <p:nvPicPr>
            <p:cNvPr id="5128" name="Picture 2" descr="D:\我的文档\Desktop\环境工程.png"/>
            <p:cNvPicPr>
              <a:picLocks noChangeAspect="1"/>
            </p:cNvPicPr>
            <p:nvPr/>
          </p:nvPicPr>
          <p:blipFill>
            <a:blip r:embed="rId2">
              <a:grayscl/>
            </a:blip>
            <a:stretch>
              <a:fillRect/>
            </a:stretch>
          </p:blipFill>
          <p:spPr>
            <a:xfrm>
              <a:off x="635" y="368"/>
              <a:ext cx="948" cy="950"/>
            </a:xfrm>
            <a:prstGeom prst="rect">
              <a:avLst/>
            </a:prstGeom>
            <a:noFill/>
            <a:ln w="9525">
              <a:noFill/>
            </a:ln>
          </p:spPr>
        </p:pic>
        <p:sp>
          <p:nvSpPr>
            <p:cNvPr id="5" name="TextBox 24"/>
            <p:cNvSpPr txBox="1"/>
            <p:nvPr/>
          </p:nvSpPr>
          <p:spPr>
            <a:xfrm>
              <a:off x="1625" y="425"/>
              <a:ext cx="5128" cy="593"/>
            </a:xfrm>
            <a:prstGeom prst="rect">
              <a:avLst/>
            </a:prstGeom>
            <a:noFill/>
          </p:spPr>
          <p:txBody>
            <a:bodyPr wrap="none">
              <a:spAutoFit/>
            </a:bodyPr>
            <a:lstStyle/>
            <a:p>
              <a:pPr marR="0" defTabSz="914400" fontAlgn="auto">
                <a:spcBef>
                  <a:spcPts val="0"/>
                </a:spcBef>
                <a:spcAft>
                  <a:spcPts val="0"/>
                </a:spcAft>
                <a:buClrTx/>
                <a:buSzTx/>
                <a:buFontTx/>
                <a:defRPr/>
              </a:pPr>
              <a:r>
                <a:rPr kumimoji="0" lang="zh-CN" altLang="en-US" sz="2665" b="1" strike="noStrike" kern="1200" cap="none" spc="600" normalizeH="0" baseline="0" noProof="0" dirty="0">
                  <a:solidFill>
                    <a:schemeClr val="tx1">
                      <a:lumMod val="10000"/>
                    </a:schemeClr>
                  </a:solidFill>
                  <a:latin typeface="华文隶书" panose="02010800040101010101" charset="-122"/>
                  <a:ea typeface="华文隶书" panose="02010800040101010101" charset="-122"/>
                  <a:cs typeface="+mn-cs"/>
                </a:rPr>
                <a:t>江西环境工程职业学院</a:t>
              </a:r>
              <a:endParaRPr kumimoji="0" lang="zh-CN" altLang="en-US" sz="2665" b="1" strike="noStrike" kern="1200" cap="none" spc="600" normalizeH="0" baseline="0" noProof="0" dirty="0">
                <a:solidFill>
                  <a:schemeClr val="tx1">
                    <a:lumMod val="10000"/>
                  </a:schemeClr>
                </a:solidFill>
                <a:latin typeface="华文隶书" panose="02010800040101010101" charset="-122"/>
                <a:ea typeface="华文隶书" panose="02010800040101010101" charset="-122"/>
                <a:cs typeface="+mn-cs"/>
              </a:endParaRPr>
            </a:p>
          </p:txBody>
        </p:sp>
        <p:sp>
          <p:nvSpPr>
            <p:cNvPr id="5130" name="TextBox 27"/>
            <p:cNvSpPr txBox="1"/>
            <p:nvPr/>
          </p:nvSpPr>
          <p:spPr>
            <a:xfrm>
              <a:off x="1563" y="880"/>
              <a:ext cx="4934" cy="326"/>
            </a:xfrm>
            <a:prstGeom prst="rect">
              <a:avLst/>
            </a:prstGeom>
            <a:noFill/>
            <a:ln w="9525">
              <a:noFill/>
            </a:ln>
          </p:spPr>
          <p:txBody>
            <a:bodyPr wrap="none" anchor="t" anchorCtr="0">
              <a:spAutoFit/>
            </a:bodyPr>
            <a:p>
              <a:pPr lvl="0"/>
              <a:r>
                <a:rPr lang="en-US" altLang="zh-CN" sz="1200" b="1" dirty="0">
                  <a:solidFill>
                    <a:srgbClr val="000000"/>
                  </a:solidFill>
                  <a:latin typeface="Adobe 黑体 Std R" panose="020B0400000000000000" charset="-122"/>
                  <a:ea typeface="Adobe 黑体 Std R" panose="020B0400000000000000" charset="-122"/>
                </a:rPr>
                <a:t>JIANGXI ENVIRONMENTAL ENGINEERING VOCATIONAL COLLEGE</a:t>
              </a:r>
              <a:endParaRPr lang="en-US" altLang="zh-CN" sz="1200" b="1" dirty="0">
                <a:solidFill>
                  <a:srgbClr val="000000"/>
                </a:solidFill>
                <a:latin typeface="Adobe 黑体 Std R" panose="020B0400000000000000" charset="-122"/>
                <a:ea typeface="Adobe 黑体 Std R" panose="020B0400000000000000" charset="-122"/>
              </a:endParaRPr>
            </a:p>
          </p:txBody>
        </p:sp>
      </p:grpSp>
      <p:sp>
        <p:nvSpPr>
          <p:cNvPr id="2" name="日期占位符 1"/>
          <p:cNvSpPr>
            <a:spLocks noGrp="1"/>
          </p:cNvSpPr>
          <p:nvPr>
            <p:ph type="dt" sz="half" idx="10"/>
          </p:nvPr>
        </p:nvSpPr>
        <p:spPr>
          <a:xfrm>
            <a:off x="838244" y="6356351"/>
            <a:ext cx="2743343" cy="366184"/>
          </a:xfrm>
          <a:prstGeom prst="rect">
            <a:avLst/>
          </a:prstGeom>
        </p:spPr>
        <p:txBody>
          <a:bodyPr vert="horz" lIns="68580" tIns="34290" rIns="68580" bIns="34290" rtlCol="0" anchor="ct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a:xfrm>
            <a:off x="4038810" y="6356351"/>
            <a:ext cx="4115014" cy="366184"/>
          </a:xfrm>
          <a:prstGeom prst="rect">
            <a:avLst/>
          </a:prstGeom>
        </p:spPr>
        <p:txBody>
          <a:bodyPr vert="horz" lIns="68580" tIns="34290" rIns="68580" bIns="34290" rtlCol="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a:xfrm>
            <a:off x="8611048" y="6356351"/>
            <a:ext cx="2743343" cy="366184"/>
          </a:xfrm>
          <a:prstGeom prst="rect">
            <a:avLst/>
          </a:prstGeom>
        </p:spPr>
        <p:txBody>
          <a:bodyPr vert="horz" wrap="square" lIns="68580" tIns="34290" rIns="68580" bIns="34290" numCol="1" anchor="ctr" anchorCtr="0" compatLnSpc="1"/>
          <a:p>
            <a:pPr lvl="0" eaLnBrk="1" fontAlgn="base" hangingPunct="1">
              <a:buNone/>
            </a:pPr>
            <a:fld id="{9A0DB2DC-4C9A-4742-B13C-FB6460FD3503}" type="slidenum">
              <a:rPr lang="zh-CN" altLang="en-US" strike="noStrike" noProof="1" dirty="0">
                <a:latin typeface="Calibri" panose="020F050202020403020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5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996" y="3848598"/>
            <a:ext cx="7769565" cy="76684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996" y="4615438"/>
            <a:ext cx="7769565" cy="867645"/>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835" indent="0">
              <a:buNone/>
              <a:defRPr sz="1600">
                <a:solidFill>
                  <a:schemeClr val="tx1">
                    <a:tint val="75000"/>
                  </a:schemeClr>
                </a:solidFill>
              </a:defRPr>
            </a:lvl7pPr>
            <a:lvl8pPr marL="3201035" indent="0">
              <a:buNone/>
              <a:defRPr sz="1600">
                <a:solidFill>
                  <a:schemeClr val="tx1">
                    <a:tint val="75000"/>
                  </a:schemeClr>
                </a:solidFill>
              </a:defRPr>
            </a:lvl8pPr>
            <a:lvl9pPr marL="3658235"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60" y="1501277"/>
            <a:ext cx="5177310" cy="4748644"/>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2231" y="1501277"/>
            <a:ext cx="5177310" cy="4748644"/>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60" y="1429274"/>
            <a:ext cx="5342926" cy="38162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60"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6365" y="1421802"/>
            <a:ext cx="5342926" cy="38162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6365"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60" y="1555280"/>
            <a:ext cx="5233593" cy="4608238"/>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1025" y="1555280"/>
            <a:ext cx="5227715" cy="4608238"/>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5808" y="914447"/>
            <a:ext cx="1044103" cy="5029459"/>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90" y="914447"/>
            <a:ext cx="9170103" cy="5029459"/>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56.xml"/><Relationship Id="rId16" Type="http://schemas.openxmlformats.org/officeDocument/2006/relationships/tags" Target="../tags/tag55.xml"/><Relationship Id="rId15" Type="http://schemas.openxmlformats.org/officeDocument/2006/relationships/tags" Target="../tags/tag54.xml"/><Relationship Id="rId14" Type="http://schemas.openxmlformats.org/officeDocument/2006/relationships/tags" Target="../tags/tag53.xml"/><Relationship Id="rId13" Type="http://schemas.openxmlformats.org/officeDocument/2006/relationships/tags" Target="../tags/tag52.xml"/><Relationship Id="rId12" Type="http://schemas.openxmlformats.org/officeDocument/2006/relationships/tags" Target="../tags/tag5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9" Type="http://schemas.openxmlformats.org/officeDocument/2006/relationships/theme" Target="../theme/theme2.xml"/><Relationship Id="rId18" Type="http://schemas.openxmlformats.org/officeDocument/2006/relationships/tags" Target="../tags/tag112.xml"/><Relationship Id="rId17" Type="http://schemas.openxmlformats.org/officeDocument/2006/relationships/tags" Target="../tags/tag111.xml"/><Relationship Id="rId16" Type="http://schemas.openxmlformats.org/officeDocument/2006/relationships/tags" Target="../tags/tag110.xml"/><Relationship Id="rId15" Type="http://schemas.openxmlformats.org/officeDocument/2006/relationships/tags" Target="../tags/tag109.xml"/><Relationship Id="rId14" Type="http://schemas.openxmlformats.org/officeDocument/2006/relationships/tags" Target="../tags/tag108.xml"/><Relationship Id="rId13" Type="http://schemas.openxmlformats.org/officeDocument/2006/relationships/tags" Target="../tags/tag107.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60" y="608432"/>
            <a:ext cx="10970280" cy="705637"/>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60" y="1490477"/>
            <a:ext cx="10970280" cy="4759444"/>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60" y="6314724"/>
            <a:ext cx="2700266" cy="316817"/>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405" y="6314724"/>
            <a:ext cx="3960390" cy="316817"/>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8474" y="6314724"/>
            <a:ext cx="2700266" cy="316817"/>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10360" algn="l"/>
          <a:tab pos="1610360" algn="l"/>
          <a:tab pos="1610360" algn="l"/>
          <a:tab pos="1610360"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60" y="608432"/>
            <a:ext cx="10970280" cy="705637"/>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60" y="1490477"/>
            <a:ext cx="10970280" cy="4759444"/>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60" y="6314724"/>
            <a:ext cx="2700266" cy="316817"/>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405" y="6314724"/>
            <a:ext cx="3960390" cy="316817"/>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8474" y="6314724"/>
            <a:ext cx="2700266" cy="316817"/>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10360" algn="l"/>
          <a:tab pos="1610360" algn="l"/>
          <a:tab pos="1610360" algn="l"/>
          <a:tab pos="1610360"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115.xml"/><Relationship Id="rId4" Type="http://schemas.openxmlformats.org/officeDocument/2006/relationships/image" Target="../media/image5.png"/><Relationship Id="rId3" Type="http://schemas.openxmlformats.org/officeDocument/2006/relationships/tags" Target="../tags/tag114.xml"/><Relationship Id="rId2" Type="http://schemas.openxmlformats.org/officeDocument/2006/relationships/image" Target="../media/image4.png"/><Relationship Id="rId1" Type="http://schemas.openxmlformats.org/officeDocument/2006/relationships/tags" Target="../tags/tag11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tags" Target="../tags/tag139.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40.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tags" Target="../tags/tag141.xml"/><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tags" Target="../tags/tag142.xml"/><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tags" Target="../tags/tag143.xml"/><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tags" Target="../tags/tag144.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tags" Target="../tags/tag145.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46.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tags" Target="../tags/tag147.xml"/><Relationship Id="rId1"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48.xml"/></Relationships>
</file>

<file path=ppt/slides/_rels/slide2.xml.rels><?xml version="1.0" encoding="UTF-8" standalone="yes"?>
<Relationships xmlns="http://schemas.openxmlformats.org/package/2006/relationships"><Relationship Id="rId9" Type="http://schemas.openxmlformats.org/officeDocument/2006/relationships/tags" Target="../tags/tag124.xml"/><Relationship Id="rId8" Type="http://schemas.openxmlformats.org/officeDocument/2006/relationships/tags" Target="../tags/tag123.xml"/><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0" Type="http://schemas.openxmlformats.org/officeDocument/2006/relationships/notesSlide" Target="../notesSlides/notesSlide2.xml"/><Relationship Id="rId2" Type="http://schemas.openxmlformats.org/officeDocument/2006/relationships/tags" Target="../tags/tag117.xml"/><Relationship Id="rId19" Type="http://schemas.openxmlformats.org/officeDocument/2006/relationships/slideLayout" Target="../slideLayouts/slideLayout1.xml"/><Relationship Id="rId18" Type="http://schemas.openxmlformats.org/officeDocument/2006/relationships/tags" Target="../tags/tag131.xml"/><Relationship Id="rId17" Type="http://schemas.openxmlformats.org/officeDocument/2006/relationships/image" Target="../media/image6.png"/><Relationship Id="rId16" Type="http://schemas.openxmlformats.org/officeDocument/2006/relationships/tags" Target="../tags/tag130.xml"/><Relationship Id="rId15" Type="http://schemas.openxmlformats.org/officeDocument/2006/relationships/tags" Target="../tags/tag129.xml"/><Relationship Id="rId14" Type="http://schemas.openxmlformats.org/officeDocument/2006/relationships/tags" Target="../tags/tag128.xml"/><Relationship Id="rId13" Type="http://schemas.openxmlformats.org/officeDocument/2006/relationships/tags" Target="../tags/tag127.xml"/><Relationship Id="rId12" Type="http://schemas.openxmlformats.org/officeDocument/2006/relationships/tags" Target="../tags/tag126.xml"/><Relationship Id="rId11" Type="http://schemas.openxmlformats.org/officeDocument/2006/relationships/tags" Target="../tags/tag125.xml"/><Relationship Id="rId10" Type="http://schemas.openxmlformats.org/officeDocument/2006/relationships/image" Target="../media/image4.png"/><Relationship Id="rId1" Type="http://schemas.openxmlformats.org/officeDocument/2006/relationships/tags" Target="../tags/tag116.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xml"/><Relationship Id="rId2" Type="http://schemas.openxmlformats.org/officeDocument/2006/relationships/tags" Target="../tags/tag149.xml"/><Relationship Id="rId1" Type="http://schemas.openxmlformats.org/officeDocument/2006/relationships/image" Target="../media/image15.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tags" Target="../tags/tag150.xml"/><Relationship Id="rId1" Type="http://schemas.openxmlformats.org/officeDocument/2006/relationships/image" Target="../media/image14.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openxmlformats.org/officeDocument/2006/relationships/tags" Target="../tags/tag151.xml"/><Relationship Id="rId1" Type="http://schemas.openxmlformats.org/officeDocument/2006/relationships/image" Target="../media/image16.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xml"/><Relationship Id="rId3" Type="http://schemas.openxmlformats.org/officeDocument/2006/relationships/tags" Target="../tags/tag153.xml"/><Relationship Id="rId2" Type="http://schemas.openxmlformats.org/officeDocument/2006/relationships/image" Target="../media/image4.png"/><Relationship Id="rId1" Type="http://schemas.openxmlformats.org/officeDocument/2006/relationships/tags" Target="../tags/tag152.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tags" Target="../tags/tag132.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34.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tags" Target="../tags/tag135.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tags" Target="../tags/tag136.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tags" Target="../tags/tag137.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tags" Target="../tags/tag138.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9" name="图片 28"/>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rot="21300000">
            <a:off x="8331524" y="5719374"/>
            <a:ext cx="2969740" cy="1259684"/>
          </a:xfrm>
          <a:prstGeom prst="rect">
            <a:avLst/>
          </a:prstGeom>
        </p:spPr>
      </p:pic>
      <p:sp>
        <p:nvSpPr>
          <p:cNvPr id="146" name="文本框 145"/>
          <p:cNvSpPr txBox="1">
            <a:spLocks noChangeArrowheads="1"/>
          </p:cNvSpPr>
          <p:nvPr>
            <p:custDataLst>
              <p:tags r:id="rId3"/>
            </p:custDataLst>
          </p:nvPr>
        </p:nvSpPr>
        <p:spPr bwMode="auto">
          <a:xfrm flipH="1">
            <a:off x="117475" y="2001203"/>
            <a:ext cx="8871585" cy="938530"/>
          </a:xfrm>
          <a:prstGeom prst="rect">
            <a:avLst/>
          </a:prstGeom>
          <a:noFill/>
          <a:ln w="9525">
            <a:noFill/>
            <a:miter lim="800000"/>
          </a:ln>
          <a:effectLst>
            <a:outerShdw blurRad="50800" dist="38100" dir="5400000" algn="t" rotWithShape="0">
              <a:srgbClr val="0C224F">
                <a:alpha val="40000"/>
              </a:srgbClr>
            </a:outerShdw>
          </a:effectLst>
        </p:spPr>
        <p:txBody>
          <a:bodyPr wrap="square" lIns="108910" tIns="54455" rIns="108910" bIns="54455" anchor="ctr" anchorCtr="0">
            <a:spAutoFit/>
          </a:bodyPr>
          <a:p>
            <a:pPr indent="0" algn="l" defTabSz="685800" fontAlgn="auto">
              <a:lnSpc>
                <a:spcPct val="100000"/>
              </a:lnSpc>
              <a:spcAft>
                <a:spcPts val="0"/>
              </a:spcAft>
            </a:pPr>
            <a:r>
              <a:rPr lang="zh-CN" altLang="en-US"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rPr>
              <a:t>项目4 键盘电路设计</a:t>
            </a:r>
            <a:endParaRPr lang="zh-CN" altLang="en-US"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endParaRPr>
          </a:p>
        </p:txBody>
      </p:sp>
      <p:pic>
        <p:nvPicPr>
          <p:cNvPr id="6" name="图片 5"/>
          <p:cNvPicPr>
            <a:picLocks noChangeAspect="1"/>
          </p:cNvPicPr>
          <p:nvPr/>
        </p:nvPicPr>
        <p:blipFill>
          <a:blip r:embed="rId4"/>
          <a:stretch>
            <a:fillRect/>
          </a:stretch>
        </p:blipFill>
        <p:spPr>
          <a:xfrm>
            <a:off x="6415405" y="3208655"/>
            <a:ext cx="3835400" cy="3105150"/>
          </a:xfrm>
          <a:prstGeom prst="rect">
            <a:avLst/>
          </a:prstGeom>
        </p:spPr>
      </p:pic>
    </p:spTree>
    <p:custDataLst>
      <p:tags r:id="rId5"/>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858838"/>
            <a:ext cx="5080000" cy="521970"/>
          </a:xfrm>
          <a:prstGeom prst="rect">
            <a:avLst/>
          </a:prstGeom>
        </p:spPr>
        <p:txBody>
          <a:bodyPr>
            <a:spAutoFit/>
          </a:bodyPr>
          <a:p>
            <a:pPr marL="0" indent="0" algn="just" defTabSz="266700">
              <a:spcBef>
                <a:spcPct val="0"/>
              </a:spcBef>
              <a:spcAft>
                <a:spcPct val="0"/>
              </a:spcAft>
            </a:pPr>
            <a:r>
              <a:rPr lang="zh-CN" altLang="en-US" sz="2800" b="1">
                <a:solidFill>
                  <a:schemeClr val="bg2"/>
                </a:solidFill>
                <a:latin typeface="宋体" panose="02010600030101010101" pitchFamily="2" charset="-122"/>
                <a:ea typeface="宋体" panose="02010600030101010101" pitchFamily="2" charset="-122"/>
              </a:rPr>
              <a:t>任务</a:t>
            </a:r>
            <a:r>
              <a:rPr lang="en-US" altLang="zh-CN" sz="2800" b="1">
                <a:solidFill>
                  <a:schemeClr val="bg2"/>
                </a:solidFill>
                <a:latin typeface="宋体" panose="02010600030101010101" pitchFamily="2" charset="-122"/>
                <a:ea typeface="宋体" panose="02010600030101010101" pitchFamily="2" charset="-122"/>
              </a:rPr>
              <a:t>4.2 </a:t>
            </a:r>
            <a:r>
              <a:rPr sz="2800" b="1">
                <a:solidFill>
                  <a:schemeClr val="bg2"/>
                </a:solidFill>
                <a:latin typeface="宋体" panose="02010600030101010101" pitchFamily="2" charset="-122"/>
                <a:ea typeface="宋体" panose="02010600030101010101" pitchFamily="2" charset="-122"/>
              </a:rPr>
              <a:t>按键控制数码管显示</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95567" y="2834323"/>
            <a:ext cx="5080000" cy="2676525"/>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设计一个独立键盘控制电路，要求系统上电后，按下独立键盘数码管实现计数器的功能，即每次按键数码管增加1，数码管从0开始增加到9，如此反复循环。</a:t>
            </a:r>
            <a:endParaRPr sz="2800" b="1">
              <a:solidFill>
                <a:schemeClr val="bg2"/>
              </a:solidFill>
              <a:latin typeface="宋体" panose="02010600030101010101" pitchFamily="2" charset="-122"/>
              <a:ea typeface="宋体" panose="02010600030101010101" pitchFamily="2" charset="-122"/>
            </a:endParaRPr>
          </a:p>
        </p:txBody>
      </p:sp>
      <p:pic>
        <p:nvPicPr>
          <p:cNvPr id="5" name="图片 3"/>
          <p:cNvPicPr>
            <a:picLocks noChangeAspect="1"/>
          </p:cNvPicPr>
          <p:nvPr/>
        </p:nvPicPr>
        <p:blipFill>
          <a:blip r:embed="rId1"/>
          <a:stretch>
            <a:fillRect/>
          </a:stretch>
        </p:blipFill>
        <p:spPr>
          <a:xfrm>
            <a:off x="5400675" y="1880870"/>
            <a:ext cx="6336665" cy="4087495"/>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altLang="en-US" sz="2800" b="1">
                <a:solidFill>
                  <a:schemeClr val="bg2"/>
                </a:solidFill>
                <a:latin typeface="宋体" panose="02010600030101010101" pitchFamily="2" charset="-122"/>
                <a:ea typeface="宋体" panose="02010600030101010101" pitchFamily="2" charset="-122"/>
                <a:sym typeface="+mn-ea"/>
              </a:rPr>
              <a:t>任务</a:t>
            </a:r>
            <a:r>
              <a:rPr lang="en-US" altLang="zh-CN" sz="2800" b="1">
                <a:solidFill>
                  <a:schemeClr val="bg2"/>
                </a:solidFill>
                <a:latin typeface="宋体" panose="02010600030101010101" pitchFamily="2" charset="-122"/>
                <a:ea typeface="宋体" panose="02010600030101010101" pitchFamily="2" charset="-122"/>
                <a:sym typeface="+mn-ea"/>
              </a:rPr>
              <a:t>4.2 </a:t>
            </a:r>
            <a:r>
              <a:rPr sz="2800" b="1">
                <a:solidFill>
                  <a:schemeClr val="bg2"/>
                </a:solidFill>
                <a:latin typeface="宋体" panose="02010600030101010101" pitchFamily="2" charset="-122"/>
                <a:ea typeface="宋体" panose="02010600030101010101" pitchFamily="2" charset="-122"/>
                <a:sym typeface="+mn-ea"/>
              </a:rPr>
              <a:t>按键控制数码管显示</a:t>
            </a:r>
            <a:endParaRPr lang="zh-CN" altLang="en-US"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278255"/>
            <a:ext cx="10429875" cy="569277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任务目标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1、知识目标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掌握按键抖动的原因</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掌握键盘抖动干扰消除方法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掌握双稳态去抖电路的原理</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掌握延时函数按键消抖的方法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2、技能目标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能使用延时函数按键消抖编程</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能设计按键控制数码管显示</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3、素养目标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培养学生工程技术素养</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培养学生能进行有效地沟通与表达能力</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知识4.2.1键盘的消抖</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181483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机械触点式按键在按下和松开的过程中，由于机械弹性的影响，不会立即稳定地接通或断开。因此，在按键接通和断开的时刻，会有一系列的抖动，抖动时间一般在5ms到10ms之间。这种现象叫做按键的抖动干扰，</a:t>
            </a:r>
            <a:endParaRPr sz="2800" b="1">
              <a:solidFill>
                <a:schemeClr val="bg2"/>
              </a:solidFill>
              <a:latin typeface="宋体" panose="02010600030101010101" pitchFamily="2" charset="-122"/>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4091940" y="2782570"/>
            <a:ext cx="4504055" cy="3926840"/>
          </a:xfrm>
          <a:prstGeom prst="rect">
            <a:avLst/>
          </a:prstGeom>
        </p:spPr>
      </p:pic>
    </p:spTree>
    <p:custDataLst>
      <p:tags r:id="rId2"/>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知识4.2.1键盘的消抖</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181483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机械触点式按键在按下和松开的过程中，由于机械弹性的影响，不会立即稳定地接通或断开。因此，在按键接通和断开的时刻，会有一系列的抖动，抖动时间一般在5ms到10ms之间。这种现象叫做按键的抖动干扰，</a:t>
            </a:r>
            <a:endParaRPr sz="2800" b="1">
              <a:solidFill>
                <a:schemeClr val="bg2"/>
              </a:solidFill>
              <a:latin typeface="宋体" panose="02010600030101010101" pitchFamily="2" charset="-122"/>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4091940" y="2782570"/>
            <a:ext cx="4504055" cy="3926840"/>
          </a:xfrm>
          <a:prstGeom prst="rect">
            <a:avLst/>
          </a:prstGeom>
        </p:spPr>
      </p:pic>
    </p:spTree>
    <p:custDataLst>
      <p:tags r:id="rId2"/>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endParaRPr lang="zh-CN"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95313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使用51单片机设计一个独立键盘控制电路，实现按键计数器显示的功能。</a:t>
            </a:r>
            <a:endParaRPr sz="2800" b="1">
              <a:solidFill>
                <a:schemeClr val="bg2"/>
              </a:solidFill>
              <a:latin typeface="宋体" panose="02010600030101010101" pitchFamily="2" charset="-122"/>
              <a:ea typeface="宋体" panose="02010600030101010101" pitchFamily="2" charset="-122"/>
            </a:endParaRPr>
          </a:p>
        </p:txBody>
      </p:sp>
      <p:pic>
        <p:nvPicPr>
          <p:cNvPr id="5" name="图片 3"/>
          <p:cNvPicPr>
            <a:picLocks noChangeAspect="1"/>
          </p:cNvPicPr>
          <p:nvPr/>
        </p:nvPicPr>
        <p:blipFill>
          <a:blip r:embed="rId1"/>
          <a:stretch>
            <a:fillRect/>
          </a:stretch>
        </p:blipFill>
        <p:spPr>
          <a:xfrm>
            <a:off x="2415540" y="2334260"/>
            <a:ext cx="7933690" cy="3973830"/>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185670" y="647700"/>
            <a:ext cx="8023225" cy="5561965"/>
          </a:xfrm>
          <a:prstGeom prst="rect">
            <a:avLst/>
          </a:prstGeom>
        </p:spPr>
      </p:pic>
    </p:spTree>
    <p:custDataLst>
      <p:tags r:id="rId2"/>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858838"/>
            <a:ext cx="5080000" cy="521970"/>
          </a:xfrm>
          <a:prstGeom prst="rect">
            <a:avLst/>
          </a:prstGeom>
        </p:spPr>
        <p:txBody>
          <a:bodyPr>
            <a:spAutoFit/>
          </a:bodyPr>
          <a:p>
            <a:pPr marL="0" indent="0" algn="just" defTabSz="266700">
              <a:spcBef>
                <a:spcPct val="0"/>
              </a:spcBef>
              <a:spcAft>
                <a:spcPct val="0"/>
              </a:spcAft>
            </a:pPr>
            <a:r>
              <a:rPr lang="zh-CN" altLang="en-US" sz="2800" b="1">
                <a:solidFill>
                  <a:schemeClr val="bg2"/>
                </a:solidFill>
                <a:latin typeface="宋体" panose="02010600030101010101" pitchFamily="2" charset="-122"/>
                <a:ea typeface="宋体" panose="02010600030101010101" pitchFamily="2" charset="-122"/>
              </a:rPr>
              <a:t>任务</a:t>
            </a:r>
            <a:r>
              <a:rPr lang="en-US" altLang="zh-CN" sz="2800" b="1">
                <a:solidFill>
                  <a:schemeClr val="bg2"/>
                </a:solidFill>
                <a:latin typeface="宋体" panose="02010600030101010101" pitchFamily="2" charset="-122"/>
                <a:ea typeface="宋体" panose="02010600030101010101" pitchFamily="2" charset="-122"/>
              </a:rPr>
              <a:t>4.3 </a:t>
            </a:r>
            <a:r>
              <a:rPr sz="2800" b="1">
                <a:solidFill>
                  <a:schemeClr val="bg2"/>
                </a:solidFill>
                <a:latin typeface="宋体" panose="02010600030101010101" pitchFamily="2" charset="-122"/>
                <a:ea typeface="宋体" panose="02010600030101010101" pitchFamily="2" charset="-122"/>
              </a:rPr>
              <a:t>矩阵键盘系统设计</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95567" y="2834323"/>
            <a:ext cx="5080000" cy="310769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设计一个矩阵键盘控制电路，要求系统上电后，按下矩阵键盘按键实现4位数码管的显示功能，即实现每个按键对应1个数字（比如按下第1个按键显示0，按下第2个按键显示1，按下最后1个按键，显示F。</a:t>
            </a:r>
            <a:endParaRPr sz="2800" b="1">
              <a:solidFill>
                <a:schemeClr val="bg2"/>
              </a:solidFill>
              <a:latin typeface="宋体" panose="02010600030101010101" pitchFamily="2" charset="-122"/>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5457190" y="1579880"/>
            <a:ext cx="6091555" cy="4606290"/>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altLang="en-US" sz="2800" b="1">
                <a:solidFill>
                  <a:schemeClr val="bg2"/>
                </a:solidFill>
                <a:latin typeface="宋体" panose="02010600030101010101" pitchFamily="2" charset="-122"/>
                <a:ea typeface="宋体" panose="02010600030101010101" pitchFamily="2" charset="-122"/>
                <a:sym typeface="+mn-ea"/>
              </a:rPr>
              <a:t>任务</a:t>
            </a:r>
            <a:r>
              <a:rPr lang="en-US" altLang="zh-CN" sz="2800" b="1">
                <a:solidFill>
                  <a:schemeClr val="bg2"/>
                </a:solidFill>
                <a:latin typeface="宋体" panose="02010600030101010101" pitchFamily="2" charset="-122"/>
                <a:ea typeface="宋体" panose="02010600030101010101" pitchFamily="2" charset="-122"/>
                <a:sym typeface="+mn-ea"/>
              </a:rPr>
              <a:t>4.3 </a:t>
            </a:r>
            <a:r>
              <a:rPr sz="2800" b="1">
                <a:solidFill>
                  <a:schemeClr val="bg2"/>
                </a:solidFill>
                <a:latin typeface="宋体" panose="02010600030101010101" pitchFamily="2" charset="-122"/>
                <a:ea typeface="宋体" panose="02010600030101010101" pitchFamily="2" charset="-122"/>
                <a:sym typeface="+mn-ea"/>
              </a:rPr>
              <a:t>矩阵键盘系统设计</a:t>
            </a:r>
            <a:endParaRPr lang="zh-CN" altLang="en-US"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278255"/>
            <a:ext cx="10429875" cy="526224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任务目标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1、知识目标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掌握矩阵键盘的结构</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掌握键盘的工作方式，编程扫描的原理、流程</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掌握矩阵键盘识别与处理的过程方法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2、技能目标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能使用矩阵键盘进行电路连接</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能使用锁存器、单片机设计矩阵键盘控制电路</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3、素养目标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树立正确的人生观、价值观和世界观</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遵守工程职业道德和行为规范</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培养学生自主学习和终身学习的意识</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知识4.3.1矩阵键盘的结构</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384175" y="1381125"/>
            <a:ext cx="10429875" cy="138366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单片机的I/O接口是有限且宝贵的，当我们设计的控制系统需要较多的按键时，我们会发现I/O口不够用了，为此我们需要减少键盘与单片机接口占用的I/O口线的个数</a:t>
            </a:r>
            <a:endParaRPr sz="2800" b="1">
              <a:solidFill>
                <a:schemeClr val="bg2"/>
              </a:solidFill>
              <a:latin typeface="宋体" panose="02010600030101010101" pitchFamily="2" charset="-122"/>
              <a:ea typeface="宋体" panose="02010600030101010101" pitchFamily="2" charset="-122"/>
            </a:endParaRPr>
          </a:p>
        </p:txBody>
      </p:sp>
      <p:pic>
        <p:nvPicPr>
          <p:cNvPr id="9" name="图片 2"/>
          <p:cNvPicPr>
            <a:picLocks noChangeAspect="1"/>
          </p:cNvPicPr>
          <p:nvPr/>
        </p:nvPicPr>
        <p:blipFill>
          <a:blip r:embed="rId1"/>
          <a:stretch>
            <a:fillRect/>
          </a:stretch>
        </p:blipFill>
        <p:spPr>
          <a:xfrm>
            <a:off x="2912745" y="3012440"/>
            <a:ext cx="7319645" cy="3507105"/>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知识4.3.2 键盘的工作方式</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384175" y="1381125"/>
            <a:ext cx="10429875" cy="310769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一般来说，键盘扫描有三种工作模式：编程扫描、定时扫描和中断扫描。</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1、编程扫描模式</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2、定时扫描模式 </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3、中断扫描模式</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平行四边形 33"/>
          <p:cNvSpPr/>
          <p:nvPr>
            <p:custDataLst>
              <p:tags r:id="rId1"/>
            </p:custDataLst>
          </p:nvPr>
        </p:nvSpPr>
        <p:spPr>
          <a:xfrm flipV="1">
            <a:off x="6314440" y="1833245"/>
            <a:ext cx="5098415" cy="612775"/>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sp>
        <p:nvSpPr>
          <p:cNvPr id="30" name="平行四边形 29"/>
          <p:cNvSpPr/>
          <p:nvPr>
            <p:custDataLst>
              <p:tags r:id="rId2"/>
            </p:custDataLst>
          </p:nvPr>
        </p:nvSpPr>
        <p:spPr>
          <a:xfrm flipV="1">
            <a:off x="5363845" y="1833245"/>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33" name="矩形 32"/>
          <p:cNvSpPr/>
          <p:nvPr>
            <p:custDataLst>
              <p:tags r:id="rId3"/>
            </p:custDataLst>
          </p:nvPr>
        </p:nvSpPr>
        <p:spPr>
          <a:xfrm>
            <a:off x="6491605" y="1875790"/>
            <a:ext cx="4921250" cy="500380"/>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p>
            <a:pPr indent="0" fontAlgn="auto"/>
            <a:r>
              <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任务4.1 独立键盘点亮LED灯</a:t>
            </a:r>
            <a:endPar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sp>
        <p:nvSpPr>
          <p:cNvPr id="31" name="文本框 11"/>
          <p:cNvSpPr txBox="1"/>
          <p:nvPr>
            <p:custDataLst>
              <p:tags r:id="rId4"/>
            </p:custDataLst>
          </p:nvPr>
        </p:nvSpPr>
        <p:spPr>
          <a:xfrm>
            <a:off x="5495925" y="1900555"/>
            <a:ext cx="767715" cy="480060"/>
          </a:xfrm>
          <a:prstGeom prst="rect">
            <a:avLst/>
          </a:prstGeom>
          <a:noFill/>
        </p:spPr>
        <p:txBody>
          <a:bodyPr wrap="square" rtlCol="0" anchor="ctr" anchorCtr="0">
            <a:noAutofit/>
          </a:bodyPr>
          <a:p>
            <a:pPr indent="0" algn="ctr" fontAlgn="auto"/>
            <a:r>
              <a:rPr lang="en-US" altLang="zh-CN" sz="3735" dirty="0">
                <a:solidFill>
                  <a:srgbClr val="0F325E"/>
                </a:solidFill>
                <a:latin typeface="Impact" panose="020B0806030902050204" pitchFamily="34" charset="0"/>
              </a:rPr>
              <a:t>01</a:t>
            </a:r>
            <a:endParaRPr lang="en-US" altLang="zh-CN" sz="3735" dirty="0">
              <a:solidFill>
                <a:srgbClr val="0F325E"/>
              </a:solidFill>
              <a:latin typeface="Impact" panose="020B0806030902050204" pitchFamily="34" charset="0"/>
            </a:endParaRPr>
          </a:p>
        </p:txBody>
      </p:sp>
      <p:sp>
        <p:nvSpPr>
          <p:cNvPr id="27" name="平行四边形 26"/>
          <p:cNvSpPr/>
          <p:nvPr>
            <p:custDataLst>
              <p:tags r:id="rId5"/>
            </p:custDataLst>
          </p:nvPr>
        </p:nvSpPr>
        <p:spPr>
          <a:xfrm flipV="1">
            <a:off x="5769610" y="2901950"/>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35" name="文本框 11"/>
          <p:cNvSpPr txBox="1"/>
          <p:nvPr>
            <p:custDataLst>
              <p:tags r:id="rId6"/>
            </p:custDataLst>
          </p:nvPr>
        </p:nvSpPr>
        <p:spPr>
          <a:xfrm>
            <a:off x="5901690" y="2969260"/>
            <a:ext cx="767715" cy="480060"/>
          </a:xfrm>
          <a:prstGeom prst="rect">
            <a:avLst/>
          </a:prstGeom>
          <a:noFill/>
        </p:spPr>
        <p:txBody>
          <a:bodyPr wrap="square" rtlCol="0" anchor="ctr" anchorCtr="0">
            <a:noAutofit/>
          </a:bodyPr>
          <a:p>
            <a:pPr lvl="0" algn="ctr">
              <a:buClrTx/>
              <a:buSzTx/>
              <a:buFontTx/>
            </a:pPr>
            <a:r>
              <a:rPr lang="en-US" altLang="zh-CN" sz="3735" dirty="0">
                <a:solidFill>
                  <a:srgbClr val="0F325E"/>
                </a:solidFill>
                <a:latin typeface="Impact" panose="020B0806030902050204" pitchFamily="34" charset="0"/>
                <a:sym typeface="+mn-ea"/>
              </a:rPr>
              <a:t>02</a:t>
            </a:r>
            <a:endParaRPr lang="en-US" altLang="zh-CN" sz="3735" dirty="0">
              <a:solidFill>
                <a:srgbClr val="0F325E"/>
              </a:solidFill>
              <a:latin typeface="Impact" panose="020B0806030902050204" pitchFamily="34" charset="0"/>
              <a:sym typeface="+mn-ea"/>
            </a:endParaRPr>
          </a:p>
        </p:txBody>
      </p:sp>
      <p:sp>
        <p:nvSpPr>
          <p:cNvPr id="55" name="平行四边形 54"/>
          <p:cNvSpPr/>
          <p:nvPr>
            <p:custDataLst>
              <p:tags r:id="rId7"/>
            </p:custDataLst>
          </p:nvPr>
        </p:nvSpPr>
        <p:spPr>
          <a:xfrm flipV="1">
            <a:off x="6222365" y="4128135"/>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57" name="文本框 11"/>
          <p:cNvSpPr txBox="1"/>
          <p:nvPr>
            <p:custDataLst>
              <p:tags r:id="rId8"/>
            </p:custDataLst>
          </p:nvPr>
        </p:nvSpPr>
        <p:spPr>
          <a:xfrm>
            <a:off x="6354445" y="4194810"/>
            <a:ext cx="767715" cy="480060"/>
          </a:xfrm>
          <a:prstGeom prst="rect">
            <a:avLst/>
          </a:prstGeom>
          <a:noFill/>
        </p:spPr>
        <p:txBody>
          <a:bodyPr wrap="square" rtlCol="0" anchor="ctr" anchorCtr="0">
            <a:noAutofit/>
          </a:bodyPr>
          <a:p>
            <a:pPr lvl="0" algn="ctr">
              <a:buClrTx/>
              <a:buSzTx/>
              <a:buFontTx/>
            </a:pPr>
            <a:r>
              <a:rPr lang="en-US" altLang="zh-CN" sz="3735" dirty="0">
                <a:solidFill>
                  <a:srgbClr val="0F325E"/>
                </a:solidFill>
                <a:latin typeface="Impact" panose="020B0806030902050204" pitchFamily="34" charset="0"/>
                <a:sym typeface="+mn-ea"/>
              </a:rPr>
              <a:t>03</a:t>
            </a:r>
            <a:endParaRPr lang="en-US" altLang="zh-CN" sz="3735" dirty="0">
              <a:solidFill>
                <a:srgbClr val="0F325E"/>
              </a:solidFill>
              <a:latin typeface="Impact" panose="020B0806030902050204" pitchFamily="34" charset="0"/>
              <a:sym typeface="+mn-ea"/>
            </a:endParaRPr>
          </a:p>
        </p:txBody>
      </p:sp>
      <p:sp>
        <p:nvSpPr>
          <p:cNvPr id="62" name="文本框 11"/>
          <p:cNvSpPr txBox="1"/>
          <p:nvPr>
            <p:custDataLst>
              <p:tags r:id="rId9"/>
            </p:custDataLst>
          </p:nvPr>
        </p:nvSpPr>
        <p:spPr>
          <a:xfrm>
            <a:off x="6788150" y="5345430"/>
            <a:ext cx="767715" cy="480060"/>
          </a:xfrm>
          <a:prstGeom prst="rect">
            <a:avLst/>
          </a:prstGeom>
          <a:noFill/>
        </p:spPr>
        <p:txBody>
          <a:bodyPr wrap="square" rtlCol="0" anchor="ctr" anchorCtr="0">
            <a:noAutofit/>
          </a:bodyPr>
          <a:p>
            <a:pPr lvl="0" algn="ctr">
              <a:buClrTx/>
              <a:buSzTx/>
              <a:buFontTx/>
            </a:pPr>
            <a:r>
              <a:rPr lang="en-US" altLang="zh-CN" sz="3735" dirty="0">
                <a:solidFill>
                  <a:srgbClr val="0F325E"/>
                </a:solidFill>
                <a:latin typeface="Impact" panose="020B0806030902050204" pitchFamily="34" charset="0"/>
                <a:sym typeface="+mn-ea"/>
              </a:rPr>
              <a:t>04</a:t>
            </a:r>
            <a:endParaRPr lang="en-US" altLang="zh-CN" sz="3735" dirty="0">
              <a:solidFill>
                <a:srgbClr val="0F325E"/>
              </a:solidFill>
              <a:latin typeface="Impact" panose="020B0806030902050204" pitchFamily="34" charset="0"/>
              <a:sym typeface="+mn-ea"/>
            </a:endParaRPr>
          </a:p>
        </p:txBody>
      </p:sp>
      <p:sp>
        <p:nvSpPr>
          <p:cNvPr id="129" name="任意多边形: 形状 47"/>
          <p:cNvSpPr/>
          <p:nvPr/>
        </p:nvSpPr>
        <p:spPr>
          <a:xfrm flipH="1">
            <a:off x="-435473" y="1699897"/>
            <a:ext cx="7136519" cy="4508790"/>
          </a:xfrm>
          <a:custGeom>
            <a:avLst/>
            <a:gdLst/>
            <a:ahLst/>
            <a:cxnLst>
              <a:cxn ang="3">
                <a:pos x="hc" y="t"/>
              </a:cxn>
              <a:cxn ang="cd2">
                <a:pos x="l" y="vc"/>
              </a:cxn>
              <a:cxn ang="cd4">
                <a:pos x="hc" y="b"/>
              </a:cxn>
              <a:cxn ang="0">
                <a:pos x="r" y="vc"/>
              </a:cxn>
            </a:cxnLst>
            <a:rect l="l" t="t" r="r" b="b"/>
            <a:pathLst>
              <a:path w="8430" h="5326">
                <a:moveTo>
                  <a:pt x="1827" y="0"/>
                </a:moveTo>
                <a:lnTo>
                  <a:pt x="2910" y="0"/>
                </a:lnTo>
                <a:lnTo>
                  <a:pt x="5092" y="0"/>
                </a:lnTo>
                <a:lnTo>
                  <a:pt x="8430" y="0"/>
                </a:lnTo>
                <a:lnTo>
                  <a:pt x="8430" y="5326"/>
                </a:lnTo>
                <a:lnTo>
                  <a:pt x="5092" y="5326"/>
                </a:lnTo>
                <a:lnTo>
                  <a:pt x="2910" y="5326"/>
                </a:lnTo>
                <a:lnTo>
                  <a:pt x="0" y="5326"/>
                </a:lnTo>
                <a:lnTo>
                  <a:pt x="1827" y="0"/>
                </a:lnTo>
                <a:close/>
              </a:path>
            </a:pathLst>
          </a:custGeom>
          <a:noFill/>
          <a:ln>
            <a:gradFill flip="none" rotWithShape="1">
              <a:gsLst>
                <a:gs pos="0">
                  <a:schemeClr val="accent1">
                    <a:alpha val="0"/>
                  </a:schemeClr>
                </a:gs>
                <a:gs pos="100000">
                  <a:schemeClr val="bg1"/>
                </a:gs>
              </a:gsLst>
              <a:lin ang="10800000" scaled="1"/>
              <a:tileRect/>
            </a:gra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cs typeface="黑体" panose="02010609060101010101" charset="-122"/>
            </a:endParaRPr>
          </a:p>
        </p:txBody>
      </p:sp>
      <p:sp>
        <p:nvSpPr>
          <p:cNvPr id="2" name="梯形 1"/>
          <p:cNvSpPr/>
          <p:nvPr/>
        </p:nvSpPr>
        <p:spPr>
          <a:xfrm>
            <a:off x="3873528" y="728043"/>
            <a:ext cx="4446144" cy="467302"/>
          </a:xfrm>
          <a:prstGeom prst="trapezoid">
            <a:avLst>
              <a:gd name="adj" fmla="val 105253"/>
            </a:avLst>
          </a:prstGeom>
          <a:gradFill>
            <a:gsLst>
              <a:gs pos="0">
                <a:schemeClr val="bg1">
                  <a:alpha val="15000"/>
                </a:schemeClr>
              </a:gs>
              <a:gs pos="69000">
                <a:schemeClr val="bg1">
                  <a:alpha val="0"/>
                </a:schemeClr>
              </a:gs>
            </a:gsLst>
            <a:lin ang="16200000" scaled="0"/>
          </a:gradFill>
          <a:ln>
            <a:gradFill>
              <a:gsLst>
                <a:gs pos="0">
                  <a:srgbClr val="F7FAFE"/>
                </a:gs>
                <a:gs pos="30000">
                  <a:srgbClr val="F7FAFE">
                    <a:alpha val="50000"/>
                  </a:srgbClr>
                </a:gs>
                <a:gs pos="76000">
                  <a:schemeClr val="accent1">
                    <a:alpha val="10000"/>
                  </a:schemeClr>
                </a:gs>
                <a:gs pos="100000">
                  <a:schemeClr val="accent1">
                    <a:alpha val="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pic>
        <p:nvPicPr>
          <p:cNvPr id="138" name="图片 137" descr="黑暗中的灯光&#10;&#10;描述已自动生成"/>
          <p:cNvPicPr>
            <a:picLocks noChangeAspect="1"/>
          </p:cNvPicPr>
          <p:nvPr/>
        </p:nvPicPr>
        <p:blipFill>
          <a:blip r:embed="rId10">
            <a:alphaModFix amt="95000"/>
            <a:extLst>
              <a:ext uri="{28A0092B-C50C-407E-A947-70E740481C1C}">
                <a14:useLocalDpi xmlns:a14="http://schemas.microsoft.com/office/drawing/2010/main" val="0"/>
              </a:ext>
            </a:extLst>
          </a:blip>
          <a:stretch>
            <a:fillRect/>
          </a:stretch>
        </p:blipFill>
        <p:spPr>
          <a:xfrm>
            <a:off x="2431833" y="536720"/>
            <a:ext cx="7329535" cy="1458627"/>
          </a:xfrm>
          <a:prstGeom prst="rect">
            <a:avLst/>
          </a:prstGeom>
        </p:spPr>
      </p:pic>
      <p:sp>
        <p:nvSpPr>
          <p:cNvPr id="125" name="矩形 124"/>
          <p:cNvSpPr/>
          <p:nvPr>
            <p:custDataLst>
              <p:tags r:id="rId11"/>
            </p:custDataLst>
          </p:nvPr>
        </p:nvSpPr>
        <p:spPr>
          <a:xfrm>
            <a:off x="5214483" y="325080"/>
            <a:ext cx="1764236" cy="712805"/>
          </a:xfrm>
          <a:prstGeom prst="rect">
            <a:avLst/>
          </a:prstGeom>
          <a:ln w="15875">
            <a:noFill/>
          </a:ln>
          <a:effectLst>
            <a:outerShdw blurRad="50800" dist="12700" dir="5400000" algn="t" rotWithShape="0">
              <a:srgbClr val="0C224F">
                <a:alpha val="40000"/>
              </a:srgbClr>
            </a:outerShdw>
          </a:effectLst>
        </p:spPr>
        <p:txBody>
          <a:bodyPr vert="horz" wrap="square" lIns="91428" tIns="45714" rIns="91428" bIns="45714" rtlCol="0" anchor="ctr" anchorCtr="0">
            <a:noAutofit/>
          </a:bodyPr>
          <a:p>
            <a:pPr lvl="0" algn="dist">
              <a:buClrTx/>
              <a:buSzTx/>
              <a:buFontTx/>
            </a:pPr>
            <a:r>
              <a:rPr lang="zh-CN" altLang="en-US" sz="4800" b="1" dirty="0" smtClean="0">
                <a:gradFill>
                  <a:gsLst>
                    <a:gs pos="80000">
                      <a:srgbClr val="F4F5F7"/>
                    </a:gs>
                    <a:gs pos="45000">
                      <a:schemeClr val="accent1">
                        <a:lumMod val="5000"/>
                        <a:lumOff val="95000"/>
                      </a:schemeClr>
                    </a:gs>
                    <a:gs pos="65000">
                      <a:srgbClr val="C3C8D4"/>
                    </a:gs>
                  </a:gsLst>
                  <a:lin ang="5400000" scaled="0"/>
                </a:gradFill>
                <a:effectLst>
                  <a:reflection blurRad="6350" stA="23000" endA="300" endPos="25000" dist="76200" dir="5400000" sy="-100000" algn="bl" rotWithShape="0"/>
                </a:effectLst>
                <a:latin typeface="微软雅黑" panose="020B0503020204020204" charset="-122"/>
                <a:ea typeface="微软雅黑" panose="020B0503020204020204" charset="-122"/>
                <a:sym typeface="+mn-ea"/>
              </a:rPr>
              <a:t>目录</a:t>
            </a:r>
            <a:endParaRPr lang="zh-CN" altLang="en-US" sz="4800" b="1" dirty="0" smtClean="0">
              <a:gradFill>
                <a:gsLst>
                  <a:gs pos="80000">
                    <a:srgbClr val="F4F5F7"/>
                  </a:gs>
                  <a:gs pos="45000">
                    <a:schemeClr val="accent1">
                      <a:lumMod val="5000"/>
                      <a:lumOff val="95000"/>
                    </a:schemeClr>
                  </a:gs>
                  <a:gs pos="65000">
                    <a:srgbClr val="C3C8D4"/>
                  </a:gs>
                </a:gsLst>
                <a:lin ang="5400000" scaled="0"/>
              </a:gradFill>
              <a:effectLst>
                <a:reflection blurRad="6350" stA="23000" endA="300" endPos="25000" dist="76200" dir="5400000" sy="-100000" algn="bl" rotWithShape="0"/>
              </a:effectLst>
              <a:latin typeface="微软雅黑" panose="020B0503020204020204" charset="-122"/>
              <a:ea typeface="微软雅黑" panose="020B0503020204020204" charset="-122"/>
              <a:sym typeface="+mn-ea"/>
            </a:endParaRPr>
          </a:p>
        </p:txBody>
      </p:sp>
      <p:sp>
        <p:nvSpPr>
          <p:cNvPr id="4" name="梯形 3"/>
          <p:cNvSpPr/>
          <p:nvPr/>
        </p:nvSpPr>
        <p:spPr>
          <a:xfrm>
            <a:off x="3686015" y="799155"/>
            <a:ext cx="4821171" cy="467302"/>
          </a:xfrm>
          <a:prstGeom prst="trapezoid">
            <a:avLst>
              <a:gd name="adj" fmla="val 107971"/>
            </a:avLst>
          </a:prstGeom>
          <a:noFill/>
          <a:ln w="6350">
            <a:gradFill>
              <a:gsLst>
                <a:gs pos="0">
                  <a:srgbClr val="F7FAFE"/>
                </a:gs>
                <a:gs pos="30000">
                  <a:srgbClr val="F7FAFE">
                    <a:alpha val="50000"/>
                  </a:srgbClr>
                </a:gs>
                <a:gs pos="76000">
                  <a:schemeClr val="accent1">
                    <a:alpha val="10000"/>
                  </a:schemeClr>
                </a:gs>
                <a:gs pos="100000">
                  <a:schemeClr val="accent1">
                    <a:alpha val="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sp>
        <p:nvSpPr>
          <p:cNvPr id="22" name="文本框 11"/>
          <p:cNvSpPr txBox="1"/>
          <p:nvPr>
            <p:custDataLst>
              <p:tags r:id="rId12"/>
            </p:custDataLst>
          </p:nvPr>
        </p:nvSpPr>
        <p:spPr>
          <a:xfrm>
            <a:off x="9036050" y="2985770"/>
            <a:ext cx="767715" cy="480060"/>
          </a:xfrm>
          <a:prstGeom prst="rect">
            <a:avLst/>
          </a:prstGeom>
          <a:noFill/>
        </p:spPr>
        <p:txBody>
          <a:bodyPr wrap="square" rtlCol="0" anchor="ctr" anchorCtr="0">
            <a:noAutofit/>
          </a:bodyPr>
          <a:p>
            <a:pPr lvl="0" algn="ctr">
              <a:buClrTx/>
              <a:buSzTx/>
              <a:buFontTx/>
            </a:pPr>
            <a:r>
              <a:rPr lang="en-US" altLang="zh-CN" sz="3735" dirty="0">
                <a:solidFill>
                  <a:srgbClr val="0F325E"/>
                </a:solidFill>
                <a:latin typeface="Impact" panose="020B0806030902050204" pitchFamily="34" charset="0"/>
                <a:sym typeface="+mn-ea"/>
              </a:rPr>
              <a:t>06</a:t>
            </a:r>
            <a:endParaRPr lang="en-US" altLang="zh-CN" sz="3735" dirty="0">
              <a:solidFill>
                <a:srgbClr val="0F325E"/>
              </a:solidFill>
              <a:latin typeface="Impact" panose="020B0806030902050204" pitchFamily="34" charset="0"/>
              <a:sym typeface="+mn-ea"/>
            </a:endParaRPr>
          </a:p>
        </p:txBody>
      </p:sp>
      <p:sp>
        <p:nvSpPr>
          <p:cNvPr id="6" name="矩形 5"/>
          <p:cNvSpPr/>
          <p:nvPr>
            <p:custDataLst>
              <p:tags r:id="rId13"/>
            </p:custDataLst>
          </p:nvPr>
        </p:nvSpPr>
        <p:spPr>
          <a:xfrm>
            <a:off x="6788150" y="2908300"/>
            <a:ext cx="4921250" cy="500380"/>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p>
            <a:pPr indent="0" fontAlgn="auto"/>
            <a:r>
              <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任务4.2 按键控制数码管显示</a:t>
            </a:r>
            <a:endPar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sp>
        <p:nvSpPr>
          <p:cNvPr id="7" name="矩形 6"/>
          <p:cNvSpPr/>
          <p:nvPr>
            <p:custDataLst>
              <p:tags r:id="rId14"/>
            </p:custDataLst>
          </p:nvPr>
        </p:nvSpPr>
        <p:spPr>
          <a:xfrm>
            <a:off x="7338060" y="4093210"/>
            <a:ext cx="4921250" cy="500380"/>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p>
            <a:pPr indent="0" fontAlgn="auto"/>
            <a:r>
              <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任务4.3 矩阵键盘系统设计</a:t>
            </a:r>
            <a:endPar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sp>
        <p:nvSpPr>
          <p:cNvPr id="9" name="平行四边形 8"/>
          <p:cNvSpPr/>
          <p:nvPr>
            <p:custDataLst>
              <p:tags r:id="rId15"/>
            </p:custDataLst>
          </p:nvPr>
        </p:nvSpPr>
        <p:spPr>
          <a:xfrm flipV="1">
            <a:off x="6788150" y="2910840"/>
            <a:ext cx="5098415" cy="612775"/>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sp>
        <p:nvSpPr>
          <p:cNvPr id="10" name="平行四边形 9"/>
          <p:cNvSpPr/>
          <p:nvPr>
            <p:custDataLst>
              <p:tags r:id="rId16"/>
            </p:custDataLst>
          </p:nvPr>
        </p:nvSpPr>
        <p:spPr>
          <a:xfrm flipV="1">
            <a:off x="7160895" y="4070350"/>
            <a:ext cx="5098415" cy="612775"/>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pic>
        <p:nvPicPr>
          <p:cNvPr id="11" name="图片 10"/>
          <p:cNvPicPr>
            <a:picLocks noChangeAspect="1"/>
          </p:cNvPicPr>
          <p:nvPr/>
        </p:nvPicPr>
        <p:blipFill>
          <a:blip r:embed="rId17"/>
          <a:stretch>
            <a:fillRect/>
          </a:stretch>
        </p:blipFill>
        <p:spPr>
          <a:xfrm>
            <a:off x="178435" y="1995170"/>
            <a:ext cx="4903470" cy="3733165"/>
          </a:xfrm>
          <a:prstGeom prst="rect">
            <a:avLst/>
          </a:prstGeom>
        </p:spPr>
      </p:pic>
    </p:spTree>
    <p:custDataLst>
      <p:tags r:id="rId18"/>
    </p:custDataLst>
  </p:cSld>
  <p:clrMapOvr>
    <a:masterClrMapping/>
  </p:clrMapOvr>
  <mc:AlternateContent xmlns:mc="http://schemas.openxmlformats.org/markup-compatibility/2006">
    <mc:Choice xmlns:p14="http://schemas.microsoft.com/office/powerpoint/2010/main" Requires="p14">
      <p:transition p14:dur="20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445" y="508000"/>
            <a:ext cx="6886575" cy="52197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知识4.3.3矩阵键盘的识别与处理</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384175" y="1381125"/>
            <a:ext cx="10429875" cy="181483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单片机应用系统中，键盘识别是CPU的一个重要任务。键盘识别的方法会影响CPU对键盘输入的反应模式。在实际应用中，选择键盘识别的方法应根据CPU的实际工作负荷进行决策，既要保证CPU能够及时响应按键操作，又不应过度占用CPU的工作时间。</a:t>
            </a:r>
            <a:endParaRPr sz="2800" b="1">
              <a:solidFill>
                <a:schemeClr val="bg2"/>
              </a:solidFill>
              <a:latin typeface="宋体" panose="02010600030101010101" pitchFamily="2" charset="-122"/>
              <a:ea typeface="宋体" panose="02010600030101010101" pitchFamily="2" charset="-122"/>
            </a:endParaRPr>
          </a:p>
        </p:txBody>
      </p:sp>
      <p:pic>
        <p:nvPicPr>
          <p:cNvPr id="9" name="图片 2"/>
          <p:cNvPicPr>
            <a:picLocks noChangeAspect="1"/>
          </p:cNvPicPr>
          <p:nvPr/>
        </p:nvPicPr>
        <p:blipFill>
          <a:blip r:embed="rId1"/>
          <a:stretch>
            <a:fillRect/>
          </a:stretch>
        </p:blipFill>
        <p:spPr>
          <a:xfrm>
            <a:off x="2985770" y="3547110"/>
            <a:ext cx="6221095" cy="2980690"/>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endParaRPr lang="zh-CN"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52197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使用51单片机设计一个矩阵键盘控制电路，实现数码管显示功能。</a:t>
            </a:r>
            <a:endParaRPr sz="2800" b="1">
              <a:solidFill>
                <a:schemeClr val="bg2"/>
              </a:solidFill>
              <a:latin typeface="宋体" panose="02010600030101010101" pitchFamily="2" charset="-122"/>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2606040" y="2085975"/>
            <a:ext cx="7571740" cy="4575175"/>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2089785" y="511175"/>
            <a:ext cx="8013065" cy="5835015"/>
          </a:xfrm>
          <a:prstGeom prst="rect">
            <a:avLst/>
          </a:prstGeom>
        </p:spPr>
      </p:pic>
    </p:spTree>
    <p:custDataLst>
      <p:tags r:id="rId2"/>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图片 13"/>
          <p:cNvPicPr>
            <a:picLocks noChangeAspect="1"/>
          </p:cNvPicPr>
          <p:nvPr>
            <p:custDataLst>
              <p:tags r:id="rId1"/>
            </p:custDataLst>
          </p:nvPr>
        </p:nvPicPr>
        <p:blipFill>
          <a:blip r:embed="rId2">
            <a:alphaModFix amt="80000"/>
            <a:extLst>
              <a:ext uri="{28A0092B-C50C-407E-A947-70E740481C1C}">
                <a14:useLocalDpi xmlns:a14="http://schemas.microsoft.com/office/drawing/2010/main" val="0"/>
              </a:ext>
            </a:extLst>
          </a:blip>
          <a:stretch>
            <a:fillRect/>
          </a:stretch>
        </p:blipFill>
        <p:spPr>
          <a:xfrm>
            <a:off x="4310380" y="3106420"/>
            <a:ext cx="7618730" cy="1701165"/>
          </a:xfrm>
          <a:prstGeom prst="rect">
            <a:avLst/>
          </a:prstGeom>
        </p:spPr>
      </p:pic>
      <p:sp>
        <p:nvSpPr>
          <p:cNvPr id="5" name="文本框 4"/>
          <p:cNvSpPr txBox="1"/>
          <p:nvPr/>
        </p:nvSpPr>
        <p:spPr bwMode="auto">
          <a:xfrm>
            <a:off x="966153" y="2294573"/>
            <a:ext cx="10260330" cy="1184910"/>
          </a:xfrm>
          <a:prstGeom prst="rect">
            <a:avLst/>
          </a:prstGeom>
          <a:noFill/>
          <a:ln w="9525">
            <a:noFill/>
            <a:miter lim="800000"/>
          </a:ln>
          <a:effectLst>
            <a:outerShdw blurRad="50800" dist="38100" dir="5400000" algn="t" rotWithShape="0">
              <a:srgbClr val="0C224F">
                <a:alpha val="40000"/>
              </a:srgbClr>
            </a:outerShdw>
          </a:effectLst>
        </p:spPr>
        <p:txBody>
          <a:bodyPr wrap="square" lIns="108910" tIns="54455" rIns="108910" bIns="54455" rtlCol="0" anchor="ctr" anchorCtr="0">
            <a:spAutoFit/>
          </a:bodyPr>
          <a:p>
            <a:pPr lvl="0" algn="ctr" defTabSz="685800">
              <a:spcAft>
                <a:spcPts val="0"/>
              </a:spcAft>
              <a:buClrTx/>
              <a:buSzTx/>
              <a:buFontTx/>
            </a:pPr>
            <a:r>
              <a:rPr lang="zh-CN" altLang="en-US"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初心在方寸</a:t>
            </a:r>
            <a:r>
              <a:rPr lang="en-US" altLang="zh-CN"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 </a:t>
            </a:r>
            <a:r>
              <a:rPr lang="zh-CN" altLang="en-US"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咫尺在匠心</a:t>
            </a:r>
            <a:endParaRPr lang="zh-CN" altLang="en-US"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endParaRPr>
          </a:p>
        </p:txBody>
      </p:sp>
    </p:spTree>
    <p:custDataLst>
      <p:tags r:id="rId3"/>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858838"/>
            <a:ext cx="5080000" cy="521970"/>
          </a:xfrm>
          <a:prstGeom prst="rect">
            <a:avLst/>
          </a:prstGeom>
        </p:spPr>
        <p:txBody>
          <a:bodyPr>
            <a:spAutoFit/>
          </a:bodyPr>
          <a:p>
            <a:pPr marL="0" indent="0" algn="just" defTabSz="266700">
              <a:spcBef>
                <a:spcPct val="0"/>
              </a:spcBef>
              <a:spcAft>
                <a:spcPct val="0"/>
              </a:spcAft>
            </a:pPr>
            <a:r>
              <a:rPr lang="zh-CN" altLang="en-US" sz="2800" b="1">
                <a:solidFill>
                  <a:schemeClr val="bg2"/>
                </a:solidFill>
                <a:latin typeface="宋体" panose="02010600030101010101" pitchFamily="2" charset="-122"/>
                <a:ea typeface="宋体" panose="02010600030101010101" pitchFamily="2" charset="-122"/>
              </a:rPr>
              <a:t>任务</a:t>
            </a:r>
            <a:r>
              <a:rPr lang="en-US" altLang="zh-CN" sz="2800" b="1">
                <a:solidFill>
                  <a:schemeClr val="bg2"/>
                </a:solidFill>
                <a:latin typeface="宋体" panose="02010600030101010101" pitchFamily="2" charset="-122"/>
                <a:ea typeface="宋体" panose="02010600030101010101" pitchFamily="2" charset="-122"/>
              </a:rPr>
              <a:t>4.1 </a:t>
            </a:r>
            <a:r>
              <a:rPr lang="zh-CN" altLang="en-US" sz="2800" b="1">
                <a:solidFill>
                  <a:schemeClr val="bg2"/>
                </a:solidFill>
                <a:latin typeface="宋体" panose="02010600030101010101" pitchFamily="2" charset="-122"/>
                <a:ea typeface="宋体" panose="02010600030101010101" pitchFamily="2" charset="-122"/>
              </a:rPr>
              <a:t>独立键盘点亮</a:t>
            </a:r>
            <a:r>
              <a:rPr lang="en-US" altLang="zh-CN" sz="2800" b="1">
                <a:solidFill>
                  <a:schemeClr val="bg2"/>
                </a:solidFill>
                <a:latin typeface="宋体" panose="02010600030101010101" pitchFamily="2" charset="-122"/>
                <a:ea typeface="宋体" panose="02010600030101010101" pitchFamily="2" charset="-122"/>
              </a:rPr>
              <a:t>LED</a:t>
            </a:r>
            <a:r>
              <a:rPr lang="zh-CN" altLang="en-US" sz="2800" b="1">
                <a:solidFill>
                  <a:schemeClr val="bg2"/>
                </a:solidFill>
                <a:latin typeface="宋体" panose="02010600030101010101" pitchFamily="2" charset="-122"/>
                <a:ea typeface="宋体" panose="02010600030101010101" pitchFamily="2" charset="-122"/>
              </a:rPr>
              <a:t>灯</a:t>
            </a:r>
            <a:endParaRPr lang="zh-CN" altLang="en-US" sz="2800" b="1">
              <a:solidFill>
                <a:schemeClr val="bg2"/>
              </a:solidFill>
              <a:latin typeface="宋体" panose="02010600030101010101" pitchFamily="2" charset="-122"/>
              <a:ea typeface="宋体" panose="02010600030101010101" pitchFamily="2" charset="-122"/>
            </a:endParaRPr>
          </a:p>
        </p:txBody>
      </p:sp>
      <p:pic>
        <p:nvPicPr>
          <p:cNvPr id="13" name="图片 1"/>
          <p:cNvPicPr>
            <a:picLocks noChangeAspect="1"/>
          </p:cNvPicPr>
          <p:nvPr/>
        </p:nvPicPr>
        <p:blipFill>
          <a:blip r:embed="rId1"/>
          <a:stretch>
            <a:fillRect/>
          </a:stretch>
        </p:blipFill>
        <p:spPr>
          <a:xfrm>
            <a:off x="5534025" y="1744345"/>
            <a:ext cx="6327140" cy="4059555"/>
          </a:xfrm>
          <a:prstGeom prst="rect">
            <a:avLst/>
          </a:prstGeom>
          <a:noFill/>
          <a:ln>
            <a:noFill/>
          </a:ln>
        </p:spPr>
      </p:pic>
      <p:sp>
        <p:nvSpPr>
          <p:cNvPr id="6" name="文本框 5"/>
          <p:cNvSpPr txBox="1"/>
          <p:nvPr/>
        </p:nvSpPr>
        <p:spPr>
          <a:xfrm>
            <a:off x="95567" y="2834323"/>
            <a:ext cx="5080000" cy="1383665"/>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设计一个独立键盘控制电路，要求系统上电后，按下独立键盘对应的LED灯点亮。</a:t>
            </a:r>
            <a:endParaRPr sz="2800" b="1">
              <a:solidFill>
                <a:schemeClr val="bg2"/>
              </a:solidFill>
              <a:latin typeface="宋体" panose="02010600030101010101" pitchFamily="2" charset="-122"/>
              <a:ea typeface="宋体" panose="02010600030101010101" pitchFamily="2" charset="-122"/>
            </a:endParaRPr>
          </a:p>
        </p:txBody>
      </p:sp>
    </p:spTree>
    <p:custDataLst>
      <p:tags r:id="rId2"/>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altLang="en-US" sz="2800" b="1">
                <a:solidFill>
                  <a:schemeClr val="bg2"/>
                </a:solidFill>
                <a:latin typeface="宋体" panose="02010600030101010101" pitchFamily="2" charset="-122"/>
                <a:ea typeface="宋体" panose="02010600030101010101" pitchFamily="2" charset="-122"/>
              </a:rPr>
              <a:t>任务</a:t>
            </a:r>
            <a:r>
              <a:rPr lang="en-US" altLang="zh-CN" sz="2800" b="1">
                <a:solidFill>
                  <a:schemeClr val="bg2"/>
                </a:solidFill>
                <a:latin typeface="宋体" panose="02010600030101010101" pitchFamily="2" charset="-122"/>
                <a:ea typeface="宋体" panose="02010600030101010101" pitchFamily="2" charset="-122"/>
              </a:rPr>
              <a:t>4.1 </a:t>
            </a:r>
            <a:r>
              <a:rPr lang="zh-CN" altLang="en-US" sz="2800" b="1">
                <a:solidFill>
                  <a:schemeClr val="bg2"/>
                </a:solidFill>
                <a:latin typeface="宋体" panose="02010600030101010101" pitchFamily="2" charset="-122"/>
                <a:ea typeface="宋体" panose="02010600030101010101" pitchFamily="2" charset="-122"/>
              </a:rPr>
              <a:t>独立键盘点亮</a:t>
            </a:r>
            <a:r>
              <a:rPr lang="en-US" altLang="zh-CN" sz="2800" b="1">
                <a:solidFill>
                  <a:schemeClr val="bg2"/>
                </a:solidFill>
                <a:latin typeface="宋体" panose="02010600030101010101" pitchFamily="2" charset="-122"/>
                <a:ea typeface="宋体" panose="02010600030101010101" pitchFamily="2" charset="-122"/>
              </a:rPr>
              <a:t>LED</a:t>
            </a:r>
            <a:r>
              <a:rPr lang="zh-CN" altLang="en-US" sz="2800" b="1">
                <a:solidFill>
                  <a:schemeClr val="bg2"/>
                </a:solidFill>
                <a:latin typeface="宋体" panose="02010600030101010101" pitchFamily="2" charset="-122"/>
                <a:ea typeface="宋体" panose="02010600030101010101" pitchFamily="2" charset="-122"/>
              </a:rPr>
              <a:t>灯</a:t>
            </a:r>
            <a:endParaRPr lang="zh-CN" altLang="en-US"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526224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任务目标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1、知识目标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掌握键盘的分类、编码键盘与非编码键盘的区别</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掌握键盘输入原理、按键结构与特点</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掌握独立键盘常用接法</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2、技能目标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能使用独立键盘进行电路连接</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能设计独立键盘控制电路点亮LED灯</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3、素养目标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培养学生有效地沟通与表达</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培养学生正确的世界观、人生观和价值观</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培养学生社会责任感和工程伦理道德</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知识4.1.1键盘的分类</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569277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键盘可以根据其结构原理分为两类：触点式开关按键和无触点式开关按键。</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1、编码键盘</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编码键盘是一种能够识别键盘上闭合的键并产生相应的键编码号或键值的输入设备。它通常由专用的硬件编码器实现，该编码器能够将按键的物理动作转换为电信号，并将其发送给计算机或其他设备。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2、非编码键盘</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非编码式键盘是一种依靠软件编程来确定按键位置的键盘。它有两种主要的结构形式，分别是独立式和矩阵式。</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知识4.1.2 键盘输入原理</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181483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单片机应用系统中，除了复位键有专门的复位电路和复位功能外，其他键都是用来设置控制功能或输入数据的。当按下某个功能键或数字键时，计算机应用系统应该执行该键对应的功能，键的信息输入和软件的结构有很大的关系。</a:t>
            </a:r>
            <a:endParaRPr sz="2800" b="1">
              <a:solidFill>
                <a:schemeClr val="bg2"/>
              </a:solidFill>
              <a:latin typeface="宋体" panose="02010600030101010101" pitchFamily="2" charset="-122"/>
              <a:ea typeface="宋体" panose="02010600030101010101" pitchFamily="2" charset="-122"/>
            </a:endParaRPr>
          </a:p>
        </p:txBody>
      </p:sp>
      <p:sp>
        <p:nvSpPr>
          <p:cNvPr id="2" name="文本框 1"/>
          <p:cNvSpPr txBox="1"/>
          <p:nvPr/>
        </p:nvSpPr>
        <p:spPr>
          <a:xfrm>
            <a:off x="766762" y="3547428"/>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知识4.1.3按键结构与特点</a:t>
            </a:r>
            <a:endParaRPr sz="2800" b="1">
              <a:solidFill>
                <a:schemeClr val="bg2"/>
              </a:solidFill>
              <a:latin typeface="宋体" panose="02010600030101010101" pitchFamily="2" charset="-122"/>
              <a:ea typeface="宋体" panose="02010600030101010101" pitchFamily="2" charset="-122"/>
            </a:endParaRPr>
          </a:p>
        </p:txBody>
      </p:sp>
      <p:pic>
        <p:nvPicPr>
          <p:cNvPr id="10" name="图片 2"/>
          <p:cNvPicPr>
            <a:picLocks noChangeAspect="1"/>
          </p:cNvPicPr>
          <p:nvPr/>
        </p:nvPicPr>
        <p:blipFill>
          <a:blip r:embed="rId1"/>
          <a:stretch>
            <a:fillRect/>
          </a:stretch>
        </p:blipFill>
        <p:spPr>
          <a:xfrm>
            <a:off x="3462020" y="4421505"/>
            <a:ext cx="5268595" cy="2049780"/>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知识4.1.4按键编码</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181483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一组按键或键盘都要通过I/O口线检测按键的开关状态。根据键盘结构的不同，使用不同的编码方法。无论有没有编码，以及使用什么编码方法，最后都要把它转换成与累加器中数值相匹配的键值，以便按键功能程序的跳转。</a:t>
            </a:r>
            <a:endParaRPr sz="2800" b="1">
              <a:solidFill>
                <a:schemeClr val="bg2"/>
              </a:solidFill>
              <a:latin typeface="宋体" panose="02010600030101010101" pitchFamily="2" charset="-122"/>
              <a:ea typeface="宋体" panose="02010600030101010101" pitchFamily="2" charset="-122"/>
            </a:endParaRPr>
          </a:p>
        </p:txBody>
      </p:sp>
      <p:sp>
        <p:nvSpPr>
          <p:cNvPr id="2" name="文本框 1"/>
          <p:cNvSpPr txBox="1"/>
          <p:nvPr/>
        </p:nvSpPr>
        <p:spPr>
          <a:xfrm>
            <a:off x="766762" y="3547428"/>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知识4.1.5独立键盘常用接法</a:t>
            </a:r>
            <a:endParaRPr sz="2800" b="1">
              <a:solidFill>
                <a:schemeClr val="bg2"/>
              </a:solidFill>
              <a:latin typeface="宋体" panose="02010600030101010101" pitchFamily="2" charset="-122"/>
              <a:ea typeface="宋体" panose="02010600030101010101" pitchFamily="2" charset="-122"/>
            </a:endParaRPr>
          </a:p>
        </p:txBody>
      </p:sp>
      <p:pic>
        <p:nvPicPr>
          <p:cNvPr id="12" name="图片 4"/>
          <p:cNvPicPr>
            <a:picLocks noChangeAspect="1"/>
          </p:cNvPicPr>
          <p:nvPr/>
        </p:nvPicPr>
        <p:blipFill>
          <a:blip r:embed="rId1"/>
          <a:stretch>
            <a:fillRect/>
          </a:stretch>
        </p:blipFill>
        <p:spPr>
          <a:xfrm>
            <a:off x="5989637" y="3195638"/>
            <a:ext cx="4345940" cy="3239135"/>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endParaRPr lang="zh-CN"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381125"/>
            <a:ext cx="10429875" cy="95313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使用51单片机，设计一个独立键盘控制电路，实现按下独立键盘对应的LED灯点亮功能。</a:t>
            </a:r>
            <a:endParaRPr sz="2800" b="1">
              <a:solidFill>
                <a:schemeClr val="bg2"/>
              </a:solidFill>
              <a:latin typeface="宋体" panose="02010600030101010101" pitchFamily="2" charset="-122"/>
              <a:ea typeface="宋体" panose="02010600030101010101" pitchFamily="2" charset="-122"/>
            </a:endParaRPr>
          </a:p>
        </p:txBody>
      </p:sp>
      <p:pic>
        <p:nvPicPr>
          <p:cNvPr id="13" name="图片 1"/>
          <p:cNvPicPr>
            <a:picLocks noChangeAspect="1"/>
          </p:cNvPicPr>
          <p:nvPr/>
        </p:nvPicPr>
        <p:blipFill>
          <a:blip r:embed="rId1"/>
          <a:stretch>
            <a:fillRect/>
          </a:stretch>
        </p:blipFill>
        <p:spPr>
          <a:xfrm>
            <a:off x="2973070" y="2685415"/>
            <a:ext cx="6723380" cy="3688080"/>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588260" y="582930"/>
            <a:ext cx="7613015" cy="6043295"/>
          </a:xfrm>
          <a:prstGeom prst="rect">
            <a:avLst/>
          </a:prstGeom>
        </p:spPr>
      </p:pic>
    </p:spTree>
    <p:custDataLst>
      <p:tags r:id="rId2"/>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6.xml><?xml version="1.0" encoding="utf-8"?>
<p:tagLst xmlns:p="http://schemas.openxmlformats.org/presentationml/2006/main">
  <p:tag name="KSO_WM_BEAUTIFY_FLAG" val=""/>
  <p:tag name="KSO_WM_DIAGRAM_VIRTUALLY_FRAME" val="{&quot;height&quot;:426.8,&quot;left&quot;:422.35,&quot;top&quot;:37.1,&quot;width&quot;:535.5}"/>
</p:tagLst>
</file>

<file path=ppt/tags/tag117.xml><?xml version="1.0" encoding="utf-8"?>
<p:tagLst xmlns:p="http://schemas.openxmlformats.org/presentationml/2006/main">
  <p:tag name="KSO_WM_BEAUTIFY_FLAG" val=""/>
  <p:tag name="KSO_WM_DIAGRAM_VIRTUALLY_FRAME" val="{&quot;height&quot;:426.8,&quot;left&quot;:422.35,&quot;top&quot;:37.1,&quot;width&quot;:535.5}"/>
</p:tagLst>
</file>

<file path=ppt/tags/tag118.xml><?xml version="1.0" encoding="utf-8"?>
<p:tagLst xmlns:p="http://schemas.openxmlformats.org/presentationml/2006/main">
  <p:tag name="KSO_WM_BEAUTIFY_FLAG" val=""/>
  <p:tag name="KSO_WM_DIAGRAM_VIRTUALLY_FRAME" val="{&quot;height&quot;:426.8,&quot;left&quot;:422.35,&quot;top&quot;:37.1,&quot;width&quot;:535.5}"/>
</p:tagLst>
</file>

<file path=ppt/tags/tag119.xml><?xml version="1.0" encoding="utf-8"?>
<p:tagLst xmlns:p="http://schemas.openxmlformats.org/presentationml/2006/main">
  <p:tag name="KSO_WM_BEAUTIFY_FLAG" val=""/>
  <p:tag name="KSO_WM_DIAGRAM_VIRTUALLY_FRAME" val="{&quot;height&quot;:426.8,&quot;left&quot;:422.35,&quot;top&quot;:37.1,&quot;width&quot;:535.5}"/>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0.xml><?xml version="1.0" encoding="utf-8"?>
<p:tagLst xmlns:p="http://schemas.openxmlformats.org/presentationml/2006/main">
  <p:tag name="KSO_WM_BEAUTIFY_FLAG" val=""/>
  <p:tag name="KSO_WM_DIAGRAM_VIRTUALLY_FRAME" val="{&quot;height&quot;:426.8,&quot;left&quot;:422.35,&quot;top&quot;:37.1,&quot;width&quot;:535.5}"/>
</p:tagLst>
</file>

<file path=ppt/tags/tag121.xml><?xml version="1.0" encoding="utf-8"?>
<p:tagLst xmlns:p="http://schemas.openxmlformats.org/presentationml/2006/main">
  <p:tag name="KSO_WM_BEAUTIFY_FLAG" val=""/>
  <p:tag name="KSO_WM_DIAGRAM_VIRTUALLY_FRAME" val="{&quot;height&quot;:426.8,&quot;left&quot;:422.35,&quot;top&quot;:37.1,&quot;width&quot;:535.5}"/>
</p:tagLst>
</file>

<file path=ppt/tags/tag122.xml><?xml version="1.0" encoding="utf-8"?>
<p:tagLst xmlns:p="http://schemas.openxmlformats.org/presentationml/2006/main">
  <p:tag name="KSO_WM_BEAUTIFY_FLAG" val=""/>
  <p:tag name="KSO_WM_DIAGRAM_VIRTUALLY_FRAME" val="{&quot;height&quot;:426.8,&quot;left&quot;:422.35,&quot;top&quot;:37.1,&quot;width&quot;:535.5}"/>
</p:tagLst>
</file>

<file path=ppt/tags/tag123.xml><?xml version="1.0" encoding="utf-8"?>
<p:tagLst xmlns:p="http://schemas.openxmlformats.org/presentationml/2006/main">
  <p:tag name="KSO_WM_BEAUTIFY_FLAG" val=""/>
  <p:tag name="KSO_WM_DIAGRAM_VIRTUALLY_FRAME" val="{&quot;height&quot;:426.8,&quot;left&quot;:422.35,&quot;top&quot;:37.1,&quot;width&quot;:535.5}"/>
</p:tagLst>
</file>

<file path=ppt/tags/tag124.xml><?xml version="1.0" encoding="utf-8"?>
<p:tagLst xmlns:p="http://schemas.openxmlformats.org/presentationml/2006/main">
  <p:tag name="KSO_WM_BEAUTIFY_FLAG" val=""/>
  <p:tag name="KSO_WM_DIAGRAM_VIRTUALLY_FRAME" val="{&quot;height&quot;:426.8,&quot;left&quot;:422.35,&quot;top&quot;:37.1,&quot;width&quot;:535.5}"/>
</p:tagLst>
</file>

<file path=ppt/tags/tag125.xml><?xml version="1.0" encoding="utf-8"?>
<p:tagLst xmlns:p="http://schemas.openxmlformats.org/presentationml/2006/main">
  <p:tag name="PA" val="v5.2.10"/>
</p:tagLst>
</file>

<file path=ppt/tags/tag126.xml><?xml version="1.0" encoding="utf-8"?>
<p:tagLst xmlns:p="http://schemas.openxmlformats.org/presentationml/2006/main">
  <p:tag name="KSO_WM_BEAUTIFY_FLAG" val=""/>
  <p:tag name="KSO_WM_DIAGRAM_VIRTUALLY_FRAME" val="{&quot;height&quot;:426.8,&quot;left&quot;:422.35,&quot;top&quot;:37.1,&quot;width&quot;:535.5}"/>
</p:tagLst>
</file>

<file path=ppt/tags/tag127.xml><?xml version="1.0" encoding="utf-8"?>
<p:tagLst xmlns:p="http://schemas.openxmlformats.org/presentationml/2006/main">
  <p:tag name="KSO_WM_BEAUTIFY_FLAG" val=""/>
  <p:tag name="KSO_WM_DIAGRAM_VIRTUALLY_FRAME" val="{&quot;height&quot;:363.625,&quot;left&quot;:422.35,&quot;top&quot;:100.275,&quot;width&quot;:535.5}"/>
</p:tagLst>
</file>

<file path=ppt/tags/tag128.xml><?xml version="1.0" encoding="utf-8"?>
<p:tagLst xmlns:p="http://schemas.openxmlformats.org/presentationml/2006/main">
  <p:tag name="KSO_WM_BEAUTIFY_FLAG" val=""/>
  <p:tag name="KSO_WM_DIAGRAM_VIRTUALLY_FRAME" val="{&quot;height&quot;:363.625,&quot;left&quot;:422.35,&quot;top&quot;:100.275,&quot;width&quot;:535.5}"/>
</p:tagLst>
</file>

<file path=ppt/tags/tag129.xml><?xml version="1.0" encoding="utf-8"?>
<p:tagLst xmlns:p="http://schemas.openxmlformats.org/presentationml/2006/main">
  <p:tag name="KSO_WM_BEAUTIFY_FLAG" val=""/>
  <p:tag name="KSO_WM_DIAGRAM_VIRTUALLY_FRAME" val="{&quot;height&quot;:426.8,&quot;left&quot;:422.35,&quot;top&quot;:37.1,&quot;width&quot;:535.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0.xml><?xml version="1.0" encoding="utf-8"?>
<p:tagLst xmlns:p="http://schemas.openxmlformats.org/presentationml/2006/main">
  <p:tag name="KSO_WM_BEAUTIFY_FLAG" val=""/>
  <p:tag name="KSO_WM_DIAGRAM_VIRTUALLY_FRAME" val="{&quot;height&quot;:426.8,&quot;left&quot;:422.35,&quot;top&quot;:37.1,&quot;width&quot;:535.5}"/>
</p:tagLst>
</file>

<file path=ppt/tags/tag13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4.xml><?xml version="1.0" encoding="utf-8"?>
<p:tagLst xmlns:p="http://schemas.openxmlformats.org/presentationml/2006/main">
  <p:tag name="COMMONDATA" val="eyJoZGlkIjoiY2M5MmFmMmQxYTUxNWM2NWFiYmJhOTZmYzdlMzczM2YifQ=="/>
  <p:tag name="KSO_WPP_MARK_KEY" val="20ab1bde-e509-4ef2-9c47-1b3afddd1a73"/>
  <p:tag name="commondata" val="eyJoZGlkIjoiZjJiZTNhZGY1MDEwOTVhMjY1OWE2ZjQ5NGMzMWQ2YjUifQ=="/>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1859</Words>
  <Application>WPS 演示</Application>
  <PresentationFormat>宽屏</PresentationFormat>
  <Paragraphs>140</Paragraphs>
  <Slides>23</Slides>
  <Notes>4</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23</vt:i4>
      </vt:variant>
    </vt:vector>
  </HeadingPairs>
  <TitlesOfParts>
    <vt:vector size="46" baseType="lpstr">
      <vt:lpstr>Arial</vt:lpstr>
      <vt:lpstr>宋体</vt:lpstr>
      <vt:lpstr>Wingdings</vt:lpstr>
      <vt:lpstr>Wingdings</vt:lpstr>
      <vt:lpstr>华文隶书</vt:lpstr>
      <vt:lpstr>Adobe 黑体 Std R</vt:lpstr>
      <vt:lpstr>黑体</vt:lpstr>
      <vt:lpstr>Calibri</vt:lpstr>
      <vt:lpstr>汉仪菱心体简</vt:lpstr>
      <vt:lpstr>微软雅黑</vt:lpstr>
      <vt:lpstr>Arial Black</vt:lpstr>
      <vt:lpstr>Impact</vt:lpstr>
      <vt:lpstr>Arial Unicode MS</vt:lpstr>
      <vt:lpstr>Fira Sans Extra Condensed</vt:lpstr>
      <vt:lpstr>InSightSymbols</vt:lpstr>
      <vt:lpstr>Swis721 Hv BT</vt:lpstr>
      <vt:lpstr>Yu Gothic UI Semibold</vt:lpstr>
      <vt:lpstr>思源黑体 CN Bold</vt:lpstr>
      <vt:lpstr>思源黑体 CN Regular</vt:lpstr>
      <vt:lpstr>Arial</vt:lpstr>
      <vt:lpstr>微软雅黑 Light</vt:lpstr>
      <vt:lpstr>WPS</vt:lpstr>
      <vt:lpstr>1_WPS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江西环境工程职业学院陈老师</cp:lastModifiedBy>
  <cp:revision>423</cp:revision>
  <dcterms:created xsi:type="dcterms:W3CDTF">2019-06-19T02:08:00Z</dcterms:created>
  <dcterms:modified xsi:type="dcterms:W3CDTF">2024-11-04T03:37:44Z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2052-12.1.0.18166</vt:lpwstr>
  </property>
  <property fmtid="{D5CDD505-2E9C-101B-9397-08002B2CF9AE}" pid="3" name="ICV">
    <vt:lpwstr>F197A99BC2584D88A31737A2FECA1BCF_13</vt:lpwstr>
  </property>
</Properties>
</file>